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 id="2147483717" r:id="rId2"/>
  </p:sldMasterIdLst>
  <p:notesMasterIdLst>
    <p:notesMasterId r:id="rId27"/>
  </p:notesMasterIdLst>
  <p:sldIdLst>
    <p:sldId id="279" r:id="rId3"/>
    <p:sldId id="353" r:id="rId4"/>
    <p:sldId id="280" r:id="rId5"/>
    <p:sldId id="331" r:id="rId6"/>
    <p:sldId id="332" r:id="rId7"/>
    <p:sldId id="335" r:id="rId8"/>
    <p:sldId id="336" r:id="rId9"/>
    <p:sldId id="338" r:id="rId10"/>
    <p:sldId id="343" r:id="rId11"/>
    <p:sldId id="342" r:id="rId12"/>
    <p:sldId id="341" r:id="rId13"/>
    <p:sldId id="352" r:id="rId14"/>
    <p:sldId id="346" r:id="rId15"/>
    <p:sldId id="347" r:id="rId16"/>
    <p:sldId id="351" r:id="rId17"/>
    <p:sldId id="350" r:id="rId18"/>
    <p:sldId id="345" r:id="rId19"/>
    <p:sldId id="349" r:id="rId20"/>
    <p:sldId id="348" r:id="rId21"/>
    <p:sldId id="344" r:id="rId22"/>
    <p:sldId id="340" r:id="rId23"/>
    <p:sldId id="339" r:id="rId24"/>
    <p:sldId id="337" r:id="rId25"/>
    <p:sldId id="285" r:id="rId26"/>
  </p:sldIdLst>
  <p:sldSz cx="9144000" cy="5143500" type="screen16x9"/>
  <p:notesSz cx="6858000" cy="9144000"/>
  <p:defaultTextStyle>
    <a:defPPr>
      <a:defRPr lang="en-US"/>
    </a:defPPr>
    <a:lvl1pPr marL="0" algn="l" defTabSz="914316" rtl="0" eaLnBrk="1" latinLnBrk="0" hangingPunct="1">
      <a:defRPr sz="1800" kern="1200">
        <a:solidFill>
          <a:schemeClr val="tx1"/>
        </a:solidFill>
        <a:latin typeface="+mn-lt"/>
        <a:ea typeface="+mn-ea"/>
        <a:cs typeface="+mn-cs"/>
      </a:defRPr>
    </a:lvl1pPr>
    <a:lvl2pPr marL="457158" algn="l" defTabSz="914316" rtl="0" eaLnBrk="1" latinLnBrk="0" hangingPunct="1">
      <a:defRPr sz="1800" kern="1200">
        <a:solidFill>
          <a:schemeClr val="tx1"/>
        </a:solidFill>
        <a:latin typeface="+mn-lt"/>
        <a:ea typeface="+mn-ea"/>
        <a:cs typeface="+mn-cs"/>
      </a:defRPr>
    </a:lvl2pPr>
    <a:lvl3pPr marL="914316" algn="l" defTabSz="914316" rtl="0" eaLnBrk="1" latinLnBrk="0" hangingPunct="1">
      <a:defRPr sz="1800" kern="1200">
        <a:solidFill>
          <a:schemeClr val="tx1"/>
        </a:solidFill>
        <a:latin typeface="+mn-lt"/>
        <a:ea typeface="+mn-ea"/>
        <a:cs typeface="+mn-cs"/>
      </a:defRPr>
    </a:lvl3pPr>
    <a:lvl4pPr marL="1371474" algn="l" defTabSz="914316" rtl="0" eaLnBrk="1" latinLnBrk="0" hangingPunct="1">
      <a:defRPr sz="1800" kern="1200">
        <a:solidFill>
          <a:schemeClr val="tx1"/>
        </a:solidFill>
        <a:latin typeface="+mn-lt"/>
        <a:ea typeface="+mn-ea"/>
        <a:cs typeface="+mn-cs"/>
      </a:defRPr>
    </a:lvl4pPr>
    <a:lvl5pPr marL="1828632" algn="l" defTabSz="914316" rtl="0" eaLnBrk="1" latinLnBrk="0" hangingPunct="1">
      <a:defRPr sz="1800" kern="1200">
        <a:solidFill>
          <a:schemeClr val="tx1"/>
        </a:solidFill>
        <a:latin typeface="+mn-lt"/>
        <a:ea typeface="+mn-ea"/>
        <a:cs typeface="+mn-cs"/>
      </a:defRPr>
    </a:lvl5pPr>
    <a:lvl6pPr marL="2285791" algn="l" defTabSz="914316" rtl="0" eaLnBrk="1" latinLnBrk="0" hangingPunct="1">
      <a:defRPr sz="1800" kern="1200">
        <a:solidFill>
          <a:schemeClr val="tx1"/>
        </a:solidFill>
        <a:latin typeface="+mn-lt"/>
        <a:ea typeface="+mn-ea"/>
        <a:cs typeface="+mn-cs"/>
      </a:defRPr>
    </a:lvl6pPr>
    <a:lvl7pPr marL="2742949" algn="l" defTabSz="914316" rtl="0" eaLnBrk="1" latinLnBrk="0" hangingPunct="1">
      <a:defRPr sz="1800" kern="1200">
        <a:solidFill>
          <a:schemeClr val="tx1"/>
        </a:solidFill>
        <a:latin typeface="+mn-lt"/>
        <a:ea typeface="+mn-ea"/>
        <a:cs typeface="+mn-cs"/>
      </a:defRPr>
    </a:lvl7pPr>
    <a:lvl8pPr marL="3200106" algn="l" defTabSz="914316" rtl="0" eaLnBrk="1" latinLnBrk="0" hangingPunct="1">
      <a:defRPr sz="1800" kern="1200">
        <a:solidFill>
          <a:schemeClr val="tx1"/>
        </a:solidFill>
        <a:latin typeface="+mn-lt"/>
        <a:ea typeface="+mn-ea"/>
        <a:cs typeface="+mn-cs"/>
      </a:defRPr>
    </a:lvl8pPr>
    <a:lvl9pPr marL="3657264" algn="l" defTabSz="914316"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C6FF"/>
    <a:srgbClr val="45B8E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051" autoAdjust="0"/>
  </p:normalViewPr>
  <p:slideViewPr>
    <p:cSldViewPr snapToGrid="0" snapToObjects="1">
      <p:cViewPr>
        <p:scale>
          <a:sx n="90" d="100"/>
          <a:sy n="90" d="100"/>
        </p:scale>
        <p:origin x="-2176" y="-72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05DC8D-2EEE-9B47-BF7F-CD20D33A3AF3}" type="datetimeFigureOut">
              <a:rPr kumimoji="1" lang="zh-CN" altLang="en-US" smtClean="0"/>
              <a:t>17/3/30</a:t>
            </a:fld>
            <a:endParaRPr kumimoji="1"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CD293F-0200-364B-8F02-3FACC71E6226}" type="slidenum">
              <a:rPr kumimoji="1" lang="zh-CN" altLang="en-US" smtClean="0"/>
              <a:t>‹#›</a:t>
            </a:fld>
            <a:endParaRPr kumimoji="1" lang="zh-CN" altLang="en-US"/>
          </a:p>
        </p:txBody>
      </p:sp>
    </p:spTree>
    <p:extLst>
      <p:ext uri="{BB962C8B-B14F-4D97-AF65-F5344CB8AC3E}">
        <p14:creationId xmlns:p14="http://schemas.microsoft.com/office/powerpoint/2010/main" val="35932142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charset="0"/>
                <a:ea typeface="宋体" pitchFamily="2" charset="-122"/>
                <a:cs typeface="+mn-cs"/>
              </a:rPr>
              <a:t>1. </a:t>
            </a:r>
            <a:r>
              <a:rPr lang="zh-CN" altLang="zh-CN" sz="1200" kern="1200" dirty="0" smtClean="0">
                <a:solidFill>
                  <a:schemeClr val="tx1"/>
                </a:solidFill>
                <a:effectLst/>
                <a:latin typeface="Arial" charset="0"/>
                <a:ea typeface="宋体" pitchFamily="2" charset="-122"/>
                <a:cs typeface="+mn-cs"/>
              </a:rPr>
              <a:t>指导人工作的最高目标是</a:t>
            </a:r>
            <a:r>
              <a:rPr lang="zh-CN" altLang="zh-CN" sz="1200" b="1" kern="1200" dirty="0" smtClean="0">
                <a:solidFill>
                  <a:srgbClr val="FF0000"/>
                </a:solidFill>
                <a:effectLst/>
                <a:latin typeface="Arial" charset="0"/>
                <a:ea typeface="宋体" pitchFamily="2" charset="-122"/>
                <a:cs typeface="+mn-cs"/>
              </a:rPr>
              <a:t>人的成长</a:t>
            </a:r>
            <a:r>
              <a:rPr lang="zh-CN" altLang="zh-CN" sz="1200" kern="1200" dirty="0" smtClean="0">
                <a:solidFill>
                  <a:schemeClr val="tx1"/>
                </a:solidFill>
                <a:effectLst/>
                <a:latin typeface="Arial" charset="0"/>
                <a:ea typeface="宋体" pitchFamily="2" charset="-122"/>
                <a:cs typeface="+mn-cs"/>
              </a:rPr>
              <a:t>，也是我们在考量指导工作成败得失时考虑的最核心的内容。</a:t>
            </a:r>
          </a:p>
          <a:p>
            <a:r>
              <a:rPr lang="zh-CN" altLang="zh-CN" sz="1200" kern="1200" dirty="0" smtClean="0">
                <a:solidFill>
                  <a:schemeClr val="tx1"/>
                </a:solidFill>
                <a:effectLst/>
                <a:latin typeface="Arial" charset="0"/>
                <a:ea typeface="宋体" pitchFamily="2" charset="-122"/>
                <a:cs typeface="+mn-cs"/>
              </a:rPr>
              <a:t>这不仅仅是项目的完成、报告的审核、指标的提高或者被指导人工作的监控等，这些都是手段。</a:t>
            </a:r>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3</a:t>
            </a:fld>
            <a:endParaRPr kumimoji="1" lang="zh-CN" altLang="en-US"/>
          </a:p>
        </p:txBody>
      </p:sp>
    </p:spTree>
    <p:extLst>
      <p:ext uri="{BB962C8B-B14F-4D97-AF65-F5344CB8AC3E}">
        <p14:creationId xmlns:p14="http://schemas.microsoft.com/office/powerpoint/2010/main" val="1350812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D</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A</a:t>
            </a:r>
            <a:r>
              <a:rPr lang="zh-CN" altLang="zh-CN" sz="1200" kern="1200" dirty="0" smtClean="0">
                <a:solidFill>
                  <a:schemeClr val="tx1"/>
                </a:solidFill>
                <a:effectLst/>
                <a:latin typeface="Arial" charset="0"/>
                <a:ea typeface="宋体" pitchFamily="2" charset="-122"/>
                <a:cs typeface="+mn-cs"/>
              </a:rPr>
              <a:t>不是一个高效的方法，虽然很</a:t>
            </a:r>
            <a:r>
              <a:rPr lang="en-US" altLang="zh-CN" sz="1200" kern="1200" dirty="0" smtClean="0">
                <a:solidFill>
                  <a:schemeClr val="tx1"/>
                </a:solidFill>
                <a:effectLst/>
                <a:latin typeface="Arial" charset="0"/>
                <a:ea typeface="宋体" pitchFamily="2" charset="-122"/>
                <a:cs typeface="+mn-cs"/>
              </a:rPr>
              <a:t>nice</a:t>
            </a:r>
            <a:r>
              <a:rPr lang="zh-CN" altLang="zh-CN" sz="1200" kern="1200" dirty="0" smtClean="0">
                <a:solidFill>
                  <a:schemeClr val="tx1"/>
                </a:solidFill>
                <a:effectLst/>
                <a:latin typeface="Arial" charset="0"/>
                <a:ea typeface="宋体" pitchFamily="2" charset="-122"/>
                <a:cs typeface="+mn-cs"/>
              </a:rPr>
              <a:t>，但不够好</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B</a:t>
            </a:r>
            <a:r>
              <a:rPr lang="zh-CN" altLang="zh-CN" sz="1200" kern="1200" dirty="0" smtClean="0">
                <a:solidFill>
                  <a:schemeClr val="tx1"/>
                </a:solidFill>
                <a:effectLst/>
                <a:latin typeface="Arial" charset="0"/>
                <a:ea typeface="宋体" pitchFamily="2" charset="-122"/>
                <a:cs typeface="+mn-cs"/>
              </a:rPr>
              <a:t>容易造成对方心里压力过大，不敢来找你</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C</a:t>
            </a:r>
            <a:r>
              <a:rPr lang="zh-CN" altLang="zh-CN" sz="1200" kern="1200" dirty="0" smtClean="0">
                <a:solidFill>
                  <a:schemeClr val="tx1"/>
                </a:solidFill>
                <a:effectLst/>
                <a:latin typeface="Arial" charset="0"/>
                <a:ea typeface="宋体" pitchFamily="2" charset="-122"/>
                <a:cs typeface="+mn-cs"/>
              </a:rPr>
              <a:t>一知半解，不如不解，解答问题的目的要让对方彻底清楚</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D</a:t>
            </a:r>
            <a:r>
              <a:rPr lang="zh-CN" altLang="zh-CN" sz="1200" kern="1200" dirty="0" smtClean="0">
                <a:solidFill>
                  <a:schemeClr val="tx1"/>
                </a:solidFill>
                <a:effectLst/>
                <a:latin typeface="Arial" charset="0"/>
                <a:ea typeface="宋体" pitchFamily="2" charset="-122"/>
                <a:cs typeface="+mn-cs"/>
              </a:rPr>
              <a:t>相比其他</a:t>
            </a:r>
            <a:r>
              <a:rPr lang="en-US" altLang="zh-CN" sz="1200" kern="1200" dirty="0" smtClean="0">
                <a:solidFill>
                  <a:schemeClr val="tx1"/>
                </a:solidFill>
                <a:effectLst/>
                <a:latin typeface="Arial" charset="0"/>
                <a:ea typeface="宋体" pitchFamily="2" charset="-122"/>
                <a:cs typeface="+mn-cs"/>
              </a:rPr>
              <a:t>3</a:t>
            </a:r>
            <a:r>
              <a:rPr lang="zh-CN" altLang="zh-CN" sz="1200" kern="1200" dirty="0" smtClean="0">
                <a:solidFill>
                  <a:schemeClr val="tx1"/>
                </a:solidFill>
                <a:effectLst/>
                <a:latin typeface="Arial" charset="0"/>
                <a:ea typeface="宋体" pitchFamily="2" charset="-122"/>
                <a:cs typeface="+mn-cs"/>
              </a:rPr>
              <a:t>个，这是个最佳答案</a:t>
            </a:r>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12</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D</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新人入职后的一段时间属于适应期，入门练习阶段是适应期的第一阶段，更为重要。这个阶段，面对陌生的环境和自己并不熟悉的事情，新人通常会更加敏感和容易有挫败感。更多的鼓励帮助新人建立信心，克服困难。同时亲和的态度会拉近和新人的距离，帮助他融入团队。</a:t>
            </a:r>
          </a:p>
          <a:p>
            <a:r>
              <a:rPr lang="zh-CN" altLang="zh-CN" sz="1200" kern="1200" dirty="0" smtClean="0">
                <a:solidFill>
                  <a:schemeClr val="tx1"/>
                </a:solidFill>
                <a:effectLst/>
                <a:latin typeface="Arial" charset="0"/>
                <a:ea typeface="宋体" pitchFamily="2" charset="-122"/>
                <a:cs typeface="+mn-cs"/>
              </a:rPr>
              <a:t>各选项分析：</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a:t>
            </a:r>
            <a:r>
              <a:rPr lang="zh-CN" altLang="zh-CN" sz="1200" kern="1200" dirty="0" smtClean="0">
                <a:solidFill>
                  <a:schemeClr val="tx1"/>
                </a:solidFill>
                <a:effectLst/>
                <a:latin typeface="Arial" charset="0"/>
                <a:ea typeface="宋体" pitchFamily="2" charset="-122"/>
                <a:cs typeface="+mn-cs"/>
              </a:rPr>
              <a:t>）方式比较生硬，而且太过直接，新人的感受会很不好。是很不好的选择。</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B</a:t>
            </a:r>
            <a:r>
              <a:rPr lang="zh-CN" altLang="zh-CN" sz="1200" kern="1200" dirty="0" smtClean="0">
                <a:solidFill>
                  <a:schemeClr val="tx1"/>
                </a:solidFill>
                <a:effectLst/>
                <a:latin typeface="Arial" charset="0"/>
                <a:ea typeface="宋体" pitchFamily="2" charset="-122"/>
                <a:cs typeface="+mn-cs"/>
              </a:rPr>
              <a:t>）注意到了要给新人全面的信息，但是方式相对生硬，且无法了解新人的反馈。</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C</a:t>
            </a:r>
            <a:r>
              <a:rPr lang="zh-CN" altLang="zh-CN" sz="1200" kern="1200" dirty="0" smtClean="0">
                <a:solidFill>
                  <a:schemeClr val="tx1"/>
                </a:solidFill>
                <a:effectLst/>
                <a:latin typeface="Arial" charset="0"/>
                <a:ea typeface="宋体" pitchFamily="2" charset="-122"/>
                <a:cs typeface="+mn-cs"/>
              </a:rPr>
              <a:t>）没有全面的评价新人的工作，会给新人造成很大的挫败感。如果再不重视新人当时的反馈，可能比</a:t>
            </a:r>
            <a:r>
              <a:rPr lang="en-US" altLang="zh-CN" sz="1200" kern="1200" dirty="0" smtClean="0">
                <a:solidFill>
                  <a:schemeClr val="tx1"/>
                </a:solidFill>
                <a:effectLst/>
                <a:latin typeface="Arial" charset="0"/>
                <a:ea typeface="宋体" pitchFamily="2" charset="-122"/>
                <a:cs typeface="+mn-cs"/>
              </a:rPr>
              <a:t>A</a:t>
            </a:r>
            <a:r>
              <a:rPr lang="zh-CN" altLang="zh-CN" sz="1200" kern="1200" dirty="0" smtClean="0">
                <a:solidFill>
                  <a:schemeClr val="tx1"/>
                </a:solidFill>
                <a:effectLst/>
                <a:latin typeface="Arial" charset="0"/>
                <a:ea typeface="宋体" pitchFamily="2" charset="-122"/>
                <a:cs typeface="+mn-cs"/>
              </a:rPr>
              <a:t>的效果还糟。</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D</a:t>
            </a:r>
            <a:r>
              <a:rPr lang="zh-CN" altLang="zh-CN" sz="1200" kern="1200" dirty="0" smtClean="0">
                <a:solidFill>
                  <a:schemeClr val="tx1"/>
                </a:solidFill>
                <a:effectLst/>
                <a:latin typeface="Arial" charset="0"/>
                <a:ea typeface="宋体" pitchFamily="2" charset="-122"/>
                <a:cs typeface="+mn-cs"/>
              </a:rPr>
              <a:t>）及时表扬了优点，帮助新人增强信心。如果喜洋洋是个比较胆怯的新人，应该增大表扬力度。</a:t>
            </a:r>
            <a:endParaRPr lang="en-US" altLang="zh-CN" sz="1200" kern="1200" dirty="0" smtClean="0">
              <a:solidFill>
                <a:schemeClr val="tx1"/>
              </a:solidFill>
              <a:effectLst/>
              <a:latin typeface="Arial" charset="0"/>
              <a:ea typeface="宋体" pitchFamily="2" charset="-122"/>
              <a:cs typeface="+mn-cs"/>
            </a:endParaRPr>
          </a:p>
          <a:p>
            <a:endParaRPr lang="en-US" altLang="zh-CN"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关键词：包容，鼓励，融入</a:t>
            </a:r>
            <a:endParaRPr lang="zh-CN" altLang="zh-CN" sz="1200" kern="1200" dirty="0" smtClean="0">
              <a:solidFill>
                <a:schemeClr val="tx1"/>
              </a:solidFill>
              <a:effectLst/>
              <a:latin typeface="Arial" charset="0"/>
              <a:ea typeface="宋体" pitchFamily="2"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13</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C</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说明：教给新人正确的沟通方式，邮件多次来回说不清楚的事情应该采用更高效的方式，并注意最后给出书面</a:t>
            </a:r>
            <a:r>
              <a:rPr lang="en-US" altLang="zh-CN" sz="1200" kern="1200" dirty="0" smtClean="0">
                <a:solidFill>
                  <a:schemeClr val="tx1"/>
                </a:solidFill>
                <a:effectLst/>
                <a:latin typeface="Arial" charset="0"/>
                <a:ea typeface="宋体" pitchFamily="2" charset="-122"/>
                <a:cs typeface="+mn-cs"/>
              </a:rPr>
              <a:t>minutes</a:t>
            </a:r>
            <a:r>
              <a:rPr lang="zh-CN" altLang="zh-CN" sz="1200" kern="1200" dirty="0" smtClean="0">
                <a:solidFill>
                  <a:schemeClr val="tx1"/>
                </a:solidFill>
                <a:effectLst/>
                <a:latin typeface="Arial" charset="0"/>
                <a:ea typeface="宋体" pitchFamily="2" charset="-122"/>
                <a:cs typeface="+mn-cs"/>
              </a:rPr>
              <a:t>确认。</a:t>
            </a:r>
          </a:p>
          <a:p>
            <a:r>
              <a:rPr lang="zh-CN" altLang="zh-CN" sz="1200" kern="1200" dirty="0" smtClean="0">
                <a:solidFill>
                  <a:schemeClr val="tx1"/>
                </a:solidFill>
                <a:effectLst/>
                <a:latin typeface="Arial" charset="0"/>
                <a:ea typeface="宋体" pitchFamily="2" charset="-122"/>
                <a:cs typeface="+mn-cs"/>
              </a:rPr>
              <a:t>其他选项都不是针对根本问题的解决方式。 </a:t>
            </a:r>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14</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C</a:t>
            </a:r>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D</a:t>
            </a:r>
            <a:r>
              <a:rPr lang="zh-CN" altLang="zh-CN" sz="1200" kern="1200" dirty="0" smtClean="0">
                <a:solidFill>
                  <a:schemeClr val="tx1"/>
                </a:solidFill>
                <a:effectLst/>
                <a:latin typeface="Arial" charset="0"/>
                <a:ea typeface="宋体" pitchFamily="2" charset="-122"/>
                <a:cs typeface="+mn-cs"/>
              </a:rPr>
              <a:t>次优</a:t>
            </a:r>
          </a:p>
          <a:p>
            <a:r>
              <a:rPr lang="zh-CN" altLang="zh-CN" sz="1200" kern="1200" dirty="0" smtClean="0">
                <a:solidFill>
                  <a:schemeClr val="tx1"/>
                </a:solidFill>
                <a:effectLst/>
                <a:latin typeface="Arial" charset="0"/>
                <a:ea typeface="宋体" pitchFamily="2" charset="-122"/>
                <a:cs typeface="+mn-cs"/>
              </a:rPr>
              <a:t>说明：在这种原则性问题上，必须立即、有效的纠正，让新人留下深刻的印象，否则这类问题可能会对以后的工作造成严重的不良影响。提醒方式应该逐渐加强。</a:t>
            </a:r>
          </a:p>
          <a:p>
            <a:r>
              <a:rPr lang="zh-CN" altLang="zh-CN" sz="1200" kern="1200" dirty="0" smtClean="0">
                <a:solidFill>
                  <a:schemeClr val="tx1"/>
                </a:solidFill>
                <a:effectLst/>
                <a:latin typeface="Arial" charset="0"/>
                <a:ea typeface="宋体" pitchFamily="2" charset="-122"/>
                <a:cs typeface="+mn-cs"/>
              </a:rPr>
              <a:t>这里主要想和指导人说明批评的度的把握：</a:t>
            </a:r>
          </a:p>
          <a:p>
            <a:pPr marL="228600" indent="-228600">
              <a:buAutoNum type="arabicPeriod"/>
            </a:pPr>
            <a:r>
              <a:rPr lang="zh-CN" altLang="zh-CN" sz="1200" i="1" kern="1200" dirty="0" smtClean="0">
                <a:solidFill>
                  <a:schemeClr val="tx1"/>
                </a:solidFill>
                <a:effectLst/>
                <a:latin typeface="Arial" charset="0"/>
                <a:ea typeface="宋体" pitchFamily="2" charset="-122"/>
                <a:cs typeface="+mn-cs"/>
              </a:rPr>
              <a:t>在一些重要的问题（流程性的或原则性的），必须立即、有效的纠正，让新人留下深刻的印象，否则这类问题可能会对以后的工作造成严重的不良影响。</a:t>
            </a:r>
            <a:endParaRPr lang="en-US" altLang="zh-CN" sz="1200" i="1" kern="1200" dirty="0" smtClean="0">
              <a:solidFill>
                <a:schemeClr val="tx1"/>
              </a:solidFill>
              <a:effectLst/>
              <a:latin typeface="Arial" charset="0"/>
              <a:ea typeface="宋体" pitchFamily="2" charset="-122"/>
              <a:cs typeface="+mn-cs"/>
            </a:endParaRPr>
          </a:p>
          <a:p>
            <a:pPr marL="0" indent="0">
              <a:buNone/>
            </a:pPr>
            <a:r>
              <a:rPr lang="zh-CN" altLang="en-US" sz="1200" i="1" kern="1200" dirty="0" smtClean="0">
                <a:solidFill>
                  <a:schemeClr val="tx1"/>
                </a:solidFill>
                <a:effectLst/>
                <a:latin typeface="Arial" charset="0"/>
                <a:ea typeface="宋体" pitchFamily="2" charset="-122"/>
                <a:cs typeface="+mn-cs"/>
              </a:rPr>
              <a:t>（</a:t>
            </a:r>
            <a:r>
              <a:rPr lang="en-US" altLang="zh-CN" sz="1200" i="1" kern="1200" dirty="0" smtClean="0">
                <a:solidFill>
                  <a:schemeClr val="tx1"/>
                </a:solidFill>
                <a:effectLst/>
                <a:latin typeface="Arial" charset="0"/>
                <a:ea typeface="宋体" pitchFamily="2" charset="-122"/>
                <a:cs typeface="+mn-cs"/>
              </a:rPr>
              <a:t>1</a:t>
            </a:r>
            <a:r>
              <a:rPr lang="zh-CN" altLang="en-US" sz="1200" i="1" kern="1200" dirty="0" smtClean="0">
                <a:solidFill>
                  <a:schemeClr val="tx1"/>
                </a:solidFill>
                <a:effectLst/>
                <a:latin typeface="Arial" charset="0"/>
                <a:ea typeface="宋体" pitchFamily="2" charset="-122"/>
                <a:cs typeface="+mn-cs"/>
              </a:rPr>
              <a:t>）</a:t>
            </a:r>
            <a:r>
              <a:rPr lang="zh-CN" altLang="zh-CN" sz="1200" i="1" kern="1200" dirty="0" smtClean="0">
                <a:solidFill>
                  <a:schemeClr val="tx1"/>
                </a:solidFill>
                <a:effectLst/>
                <a:latin typeface="Arial" charset="0"/>
                <a:ea typeface="宋体" pitchFamily="2" charset="-122"/>
                <a:cs typeface="+mn-cs"/>
              </a:rPr>
              <a:t>调研、分析不能够按照数据说话，主观猜测、捏造数据；这种情况下，一定要追问到底，确实有问题要态度非常明确的立即当面指出。</a:t>
            </a:r>
            <a:endParaRPr lang="en-US" altLang="zh-CN" sz="1200" i="1" kern="1200" dirty="0" smtClean="0">
              <a:solidFill>
                <a:schemeClr val="tx1"/>
              </a:solidFill>
              <a:effectLst/>
              <a:latin typeface="Arial" charset="0"/>
              <a:ea typeface="宋体" pitchFamily="2" charset="-122"/>
              <a:cs typeface="+mn-cs"/>
            </a:endParaRPr>
          </a:p>
          <a:p>
            <a:pPr marL="0" indent="0">
              <a:buNone/>
            </a:pPr>
            <a:r>
              <a:rPr lang="zh-CN" altLang="en-US" sz="1200" i="1" kern="1200" dirty="0" smtClean="0">
                <a:solidFill>
                  <a:schemeClr val="tx1"/>
                </a:solidFill>
                <a:effectLst/>
                <a:latin typeface="Arial" charset="0"/>
                <a:ea typeface="宋体" pitchFamily="2" charset="-122"/>
                <a:cs typeface="+mn-cs"/>
              </a:rPr>
              <a:t>（</a:t>
            </a:r>
            <a:r>
              <a:rPr lang="en-US" altLang="zh-CN" sz="1200" i="1" kern="1200" dirty="0" smtClean="0">
                <a:solidFill>
                  <a:schemeClr val="tx1"/>
                </a:solidFill>
                <a:effectLst/>
                <a:latin typeface="Arial" charset="0"/>
                <a:ea typeface="宋体" pitchFamily="2" charset="-122"/>
                <a:cs typeface="+mn-cs"/>
              </a:rPr>
              <a:t>2</a:t>
            </a:r>
            <a:r>
              <a:rPr lang="zh-CN" altLang="en-US" sz="1200" i="1" kern="1200" dirty="0" smtClean="0">
                <a:solidFill>
                  <a:schemeClr val="tx1"/>
                </a:solidFill>
                <a:effectLst/>
                <a:latin typeface="Arial" charset="0"/>
                <a:ea typeface="宋体" pitchFamily="2" charset="-122"/>
                <a:cs typeface="+mn-cs"/>
              </a:rPr>
              <a:t>）</a:t>
            </a:r>
            <a:r>
              <a:rPr lang="zh-CN" altLang="zh-CN" sz="1200" i="1" kern="1200" dirty="0" smtClean="0">
                <a:solidFill>
                  <a:schemeClr val="tx1"/>
                </a:solidFill>
                <a:effectLst/>
                <a:latin typeface="Arial" charset="0"/>
                <a:ea typeface="宋体" pitchFamily="2" charset="-122"/>
                <a:cs typeface="+mn-cs"/>
              </a:rPr>
              <a:t>还有就是对于一些流程性质的问题也是如此：比如，</a:t>
            </a:r>
            <a:r>
              <a:rPr lang="en-US" altLang="zh-CN" sz="1200" i="1" kern="1200" dirty="0" err="1" smtClean="0">
                <a:solidFill>
                  <a:schemeClr val="tx1"/>
                </a:solidFill>
                <a:effectLst/>
                <a:latin typeface="Arial" charset="0"/>
                <a:ea typeface="宋体" pitchFamily="2" charset="-122"/>
                <a:cs typeface="+mn-cs"/>
              </a:rPr>
              <a:t>mis</a:t>
            </a:r>
            <a:r>
              <a:rPr lang="zh-CN" altLang="zh-CN" sz="1200" i="1" kern="1200" dirty="0" smtClean="0">
                <a:solidFill>
                  <a:schemeClr val="tx1"/>
                </a:solidFill>
                <a:effectLst/>
                <a:latin typeface="Arial" charset="0"/>
                <a:ea typeface="宋体" pitchFamily="2" charset="-122"/>
                <a:cs typeface="+mn-cs"/>
              </a:rPr>
              <a:t>时间点没有提前说明，邮件没有写</a:t>
            </a:r>
            <a:r>
              <a:rPr lang="en-US" altLang="zh-CN" sz="1200" i="1" kern="1200" dirty="0" smtClean="0">
                <a:solidFill>
                  <a:schemeClr val="tx1"/>
                </a:solidFill>
                <a:effectLst/>
                <a:latin typeface="Arial" charset="0"/>
                <a:ea typeface="宋体" pitchFamily="2" charset="-122"/>
                <a:cs typeface="+mn-cs"/>
              </a:rPr>
              <a:t>title</a:t>
            </a:r>
            <a:r>
              <a:rPr lang="zh-CN" altLang="zh-CN" sz="1200" i="1" kern="1200" dirty="0" smtClean="0">
                <a:solidFill>
                  <a:schemeClr val="tx1"/>
                </a:solidFill>
                <a:effectLst/>
                <a:latin typeface="Arial" charset="0"/>
                <a:ea typeface="宋体" pitchFamily="2" charset="-122"/>
                <a:cs typeface="+mn-cs"/>
              </a:rPr>
              <a:t>，没有提交单元测试报告等。</a:t>
            </a:r>
            <a:endParaRPr lang="zh-CN" altLang="zh-CN" sz="1200" kern="1200" dirty="0" smtClean="0">
              <a:solidFill>
                <a:schemeClr val="tx1"/>
              </a:solidFill>
              <a:effectLst/>
              <a:latin typeface="Arial" charset="0"/>
              <a:ea typeface="宋体" pitchFamily="2" charset="-122"/>
              <a:cs typeface="+mn-cs"/>
            </a:endParaRPr>
          </a:p>
          <a:p>
            <a:r>
              <a:rPr lang="en-US" altLang="zh-CN" sz="1200" i="1" kern="1200" dirty="0" smtClean="0">
                <a:solidFill>
                  <a:schemeClr val="tx1"/>
                </a:solidFill>
                <a:effectLst/>
                <a:latin typeface="Arial" charset="0"/>
                <a:ea typeface="宋体" pitchFamily="2" charset="-122"/>
                <a:cs typeface="+mn-cs"/>
              </a:rPr>
              <a:t>2. </a:t>
            </a:r>
            <a:r>
              <a:rPr lang="zh-CN" altLang="zh-CN" sz="1200" i="1" kern="1200" dirty="0" smtClean="0">
                <a:solidFill>
                  <a:schemeClr val="tx1"/>
                </a:solidFill>
                <a:effectLst/>
                <a:latin typeface="Arial" charset="0"/>
                <a:ea typeface="宋体" pitchFamily="2" charset="-122"/>
                <a:cs typeface="+mn-cs"/>
              </a:rPr>
              <a:t>对于第二次、第三次出现同样问题，应该进行专门的总结与分析，了解清楚原因并安排后续的解决办法。</a:t>
            </a:r>
            <a:endParaRPr lang="en-US" altLang="zh-CN" sz="1200" i="1" kern="1200" dirty="0" smtClean="0">
              <a:solidFill>
                <a:schemeClr val="tx1"/>
              </a:solidFill>
              <a:effectLst/>
              <a:latin typeface="Arial" charset="0"/>
              <a:ea typeface="宋体" pitchFamily="2" charset="-122"/>
              <a:cs typeface="+mn-cs"/>
            </a:endParaRPr>
          </a:p>
          <a:p>
            <a:r>
              <a:rPr lang="en-US" altLang="zh-CN" sz="1200" i="1" kern="1200" dirty="0" smtClean="0">
                <a:solidFill>
                  <a:schemeClr val="tx1"/>
                </a:solidFill>
                <a:effectLst/>
                <a:latin typeface="Arial" charset="0"/>
                <a:ea typeface="宋体" pitchFamily="2" charset="-122"/>
                <a:cs typeface="+mn-cs"/>
              </a:rPr>
              <a:t>3. </a:t>
            </a:r>
            <a:r>
              <a:rPr lang="zh-CN" altLang="zh-CN" sz="1200" i="1" kern="1200" dirty="0" smtClean="0">
                <a:solidFill>
                  <a:schemeClr val="tx1"/>
                </a:solidFill>
                <a:effectLst/>
                <a:latin typeface="Arial" charset="0"/>
                <a:ea typeface="宋体" pitchFamily="2" charset="-122"/>
                <a:cs typeface="+mn-cs"/>
              </a:rPr>
              <a:t>如果多次纠正仍然再犯，就需要降低对其的评价了，这些也都需要让新人知道。</a:t>
            </a:r>
            <a:endParaRPr lang="zh-CN" altLang="zh-CN" sz="1200" kern="1200" dirty="0" smtClean="0">
              <a:solidFill>
                <a:schemeClr val="tx1"/>
              </a:solidFill>
              <a:effectLst/>
              <a:latin typeface="Arial" charset="0"/>
              <a:ea typeface="宋体" pitchFamily="2" charset="-122"/>
              <a:cs typeface="+mn-cs"/>
            </a:endParaRPr>
          </a:p>
          <a:p>
            <a:endParaRPr lang="en-US" altLang="zh-CN" sz="1200" i="1" kern="1200" dirty="0" smtClean="0">
              <a:solidFill>
                <a:schemeClr val="tx1"/>
              </a:solidFill>
              <a:effectLst/>
              <a:latin typeface="Arial" charset="0"/>
              <a:ea typeface="宋体" pitchFamily="2" charset="-122"/>
              <a:cs typeface="+mn-cs"/>
            </a:endParaRPr>
          </a:p>
          <a:p>
            <a:r>
              <a:rPr lang="zh-CN" altLang="zh-CN" sz="1200" i="1" kern="1200" dirty="0" smtClean="0">
                <a:solidFill>
                  <a:schemeClr val="tx1"/>
                </a:solidFill>
                <a:effectLst/>
                <a:latin typeface="Arial" charset="0"/>
                <a:ea typeface="宋体" pitchFamily="2" charset="-122"/>
                <a:cs typeface="+mn-cs"/>
              </a:rPr>
              <a:t>这里的忌讳是，遇到重要问题只是提醒一句，如此反复，一直问题没有得到解决。需要进行立即、有效的纠正，让新人印象深刻。</a:t>
            </a:r>
            <a:endParaRPr lang="zh-CN" altLang="zh-CN" sz="1200" kern="1200" dirty="0" smtClean="0">
              <a:solidFill>
                <a:schemeClr val="tx1"/>
              </a:solidFill>
              <a:effectLst/>
              <a:latin typeface="Arial" charset="0"/>
              <a:ea typeface="宋体" pitchFamily="2" charset="-122"/>
              <a:cs typeface="+mn-cs"/>
            </a:endParaRPr>
          </a:p>
          <a:p>
            <a:endParaRPr lang="zh-CN" altLang="en-US" dirty="0" smtClean="0"/>
          </a:p>
          <a:p>
            <a:endParaRPr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15</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C</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说明：通常项目的计划是非常需要经验的，能够</a:t>
            </a:r>
            <a:r>
              <a:rPr lang="zh-CN" altLang="en-US" sz="1200" kern="1200" dirty="0" smtClean="0">
                <a:solidFill>
                  <a:schemeClr val="tx1"/>
                </a:solidFill>
                <a:effectLst/>
                <a:latin typeface="Arial" charset="0"/>
                <a:ea typeface="宋体" pitchFamily="2" charset="-122"/>
                <a:cs typeface="+mn-cs"/>
              </a:rPr>
              <a:t>合理</a:t>
            </a:r>
            <a:r>
              <a:rPr lang="zh-CN" altLang="zh-CN" sz="1200" kern="1200" dirty="0" smtClean="0">
                <a:solidFill>
                  <a:schemeClr val="tx1"/>
                </a:solidFill>
                <a:effectLst/>
                <a:latin typeface="Arial" charset="0"/>
                <a:ea typeface="宋体" pitchFamily="2" charset="-122"/>
                <a:cs typeface="+mn-cs"/>
              </a:rPr>
              <a:t>的制定计划是一个非常需要培养的能力。</a:t>
            </a:r>
            <a:endParaRPr lang="en-US" altLang="zh-CN" sz="1200" kern="1200" dirty="0" smtClean="0">
              <a:solidFill>
                <a:schemeClr val="tx1"/>
              </a:solidFill>
              <a:effectLst/>
              <a:latin typeface="Arial" charset="0"/>
              <a:ea typeface="宋体" pitchFamily="2" charset="-122"/>
              <a:cs typeface="+mn-cs"/>
            </a:endParaRPr>
          </a:p>
          <a:p>
            <a:pPr marL="228600" indent="-228600">
              <a:buAutoNum type="arabicPeriod"/>
            </a:pPr>
            <a:r>
              <a:rPr lang="zh-CN" altLang="en-US" sz="1200" kern="1200" dirty="0" smtClean="0">
                <a:solidFill>
                  <a:schemeClr val="tx1"/>
                </a:solidFill>
                <a:effectLst/>
                <a:latin typeface="Arial" charset="0"/>
                <a:ea typeface="宋体" pitchFamily="2" charset="-122"/>
                <a:cs typeface="+mn-cs"/>
              </a:rPr>
              <a:t>小川</a:t>
            </a:r>
            <a:r>
              <a:rPr lang="zh-CN" altLang="zh-CN" sz="1200" kern="1200" dirty="0" smtClean="0">
                <a:solidFill>
                  <a:schemeClr val="tx1"/>
                </a:solidFill>
                <a:effectLst/>
                <a:latin typeface="Arial" charset="0"/>
                <a:ea typeface="宋体" pitchFamily="2" charset="-122"/>
                <a:cs typeface="+mn-cs"/>
              </a:rPr>
              <a:t>做事积极是好事，</a:t>
            </a:r>
            <a:r>
              <a:rPr lang="zh-CN" altLang="en-US" sz="1200" kern="1200" dirty="0" smtClean="0">
                <a:solidFill>
                  <a:schemeClr val="tx1"/>
                </a:solidFill>
                <a:effectLst/>
                <a:latin typeface="Arial" charset="0"/>
                <a:ea typeface="宋体" pitchFamily="2" charset="-122"/>
                <a:cs typeface="+mn-cs"/>
              </a:rPr>
              <a:t>是需要肯定和认可和鼓励的，但</a:t>
            </a:r>
            <a:r>
              <a:rPr lang="zh-CN" altLang="zh-CN" sz="1200" kern="1200" dirty="0" smtClean="0">
                <a:solidFill>
                  <a:schemeClr val="tx1"/>
                </a:solidFill>
                <a:effectLst/>
                <a:latin typeface="Arial" charset="0"/>
                <a:ea typeface="宋体" pitchFamily="2" charset="-122"/>
                <a:cs typeface="+mn-cs"/>
              </a:rPr>
              <a:t>同时也需要努力培养他的计划能力。</a:t>
            </a:r>
            <a:endParaRPr lang="en-US" altLang="zh-CN" sz="1200" kern="1200" dirty="0" smtClean="0">
              <a:solidFill>
                <a:schemeClr val="tx1"/>
              </a:solidFill>
              <a:effectLst/>
              <a:latin typeface="Arial" charset="0"/>
              <a:ea typeface="宋体" pitchFamily="2" charset="-122"/>
              <a:cs typeface="+mn-cs"/>
            </a:endParaRPr>
          </a:p>
          <a:p>
            <a:pPr marL="228600" indent="-228600">
              <a:buAutoNum type="arabicPeriod"/>
            </a:pPr>
            <a:r>
              <a:rPr lang="zh-CN" altLang="zh-CN" sz="1200" kern="1200" dirty="0" smtClean="0">
                <a:solidFill>
                  <a:schemeClr val="tx1"/>
                </a:solidFill>
                <a:effectLst/>
                <a:latin typeface="Arial" charset="0"/>
                <a:ea typeface="宋体" pitchFamily="2" charset="-122"/>
                <a:cs typeface="+mn-cs"/>
              </a:rPr>
              <a:t>作为指导人，在时时纠正他的计划的同时，也需要为他分析每一个过程的细节，让</a:t>
            </a:r>
            <a:r>
              <a:rPr lang="zh-CN" altLang="en-US" sz="1200" kern="1200" dirty="0" smtClean="0">
                <a:solidFill>
                  <a:schemeClr val="tx1"/>
                </a:solidFill>
                <a:effectLst/>
                <a:latin typeface="Arial" charset="0"/>
                <a:ea typeface="宋体" pitchFamily="2" charset="-122"/>
                <a:cs typeface="+mn-cs"/>
              </a:rPr>
              <a:t>小川做到</a:t>
            </a:r>
            <a:r>
              <a:rPr lang="zh-CN" altLang="zh-CN" sz="1200" kern="1200" dirty="0" smtClean="0">
                <a:solidFill>
                  <a:schemeClr val="tx1"/>
                </a:solidFill>
                <a:effectLst/>
                <a:latin typeface="Arial" charset="0"/>
                <a:ea typeface="宋体" pitchFamily="2" charset="-122"/>
                <a:cs typeface="+mn-cs"/>
              </a:rPr>
              <a:t>心中有数。</a:t>
            </a:r>
            <a:endParaRPr lang="en-US" altLang="zh-CN" sz="1200" kern="1200" dirty="0" smtClean="0">
              <a:solidFill>
                <a:schemeClr val="tx1"/>
              </a:solidFill>
              <a:effectLst/>
              <a:latin typeface="Arial" charset="0"/>
              <a:ea typeface="宋体" pitchFamily="2"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16</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17</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C</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说明：是骡子是马，拉出来溜溜才知道，但怎么溜是关键，</a:t>
            </a:r>
            <a:r>
              <a:rPr lang="en-US" altLang="zh-CN" sz="1200" kern="1200" dirty="0" smtClean="0">
                <a:solidFill>
                  <a:schemeClr val="tx1"/>
                </a:solidFill>
                <a:effectLst/>
                <a:latin typeface="Arial" charset="0"/>
                <a:ea typeface="宋体" pitchFamily="2" charset="-122"/>
                <a:cs typeface="+mn-cs"/>
              </a:rPr>
              <a:t>A</a:t>
            </a:r>
            <a:r>
              <a:rPr lang="zh-CN" altLang="zh-CN" sz="1200" kern="1200" dirty="0" smtClean="0">
                <a:solidFill>
                  <a:schemeClr val="tx1"/>
                </a:solidFill>
                <a:effectLst/>
                <a:latin typeface="Arial" charset="0"/>
                <a:ea typeface="宋体" pitchFamily="2" charset="-122"/>
                <a:cs typeface="+mn-cs"/>
              </a:rPr>
              <a:t>显然放的太大，无法及时了解问题，也无法了解了解细节问题，</a:t>
            </a:r>
            <a:r>
              <a:rPr lang="en-US" altLang="zh-CN" sz="1200" kern="1200" dirty="0" smtClean="0">
                <a:solidFill>
                  <a:schemeClr val="tx1"/>
                </a:solidFill>
                <a:effectLst/>
                <a:latin typeface="Arial" charset="0"/>
                <a:ea typeface="宋体" pitchFamily="2" charset="-122"/>
                <a:cs typeface="+mn-cs"/>
              </a:rPr>
              <a:t>B</a:t>
            </a:r>
            <a:r>
              <a:rPr lang="zh-CN" altLang="zh-CN" sz="1200" kern="1200" dirty="0" smtClean="0">
                <a:solidFill>
                  <a:schemeClr val="tx1"/>
                </a:solidFill>
                <a:effectLst/>
                <a:latin typeface="Arial" charset="0"/>
                <a:ea typeface="宋体" pitchFamily="2" charset="-122"/>
                <a:cs typeface="+mn-cs"/>
              </a:rPr>
              <a:t>太保姆了，无法充分体现对方的能力和想法，</a:t>
            </a:r>
            <a:r>
              <a:rPr lang="en-US" altLang="zh-CN" sz="1200" kern="1200" dirty="0" smtClean="0">
                <a:solidFill>
                  <a:schemeClr val="tx1"/>
                </a:solidFill>
                <a:effectLst/>
                <a:latin typeface="Arial" charset="0"/>
                <a:ea typeface="宋体" pitchFamily="2" charset="-122"/>
                <a:cs typeface="+mn-cs"/>
              </a:rPr>
              <a:t>D</a:t>
            </a:r>
            <a:r>
              <a:rPr lang="zh-CN" altLang="zh-CN" sz="1200" kern="1200" dirty="0" smtClean="0">
                <a:solidFill>
                  <a:schemeClr val="tx1"/>
                </a:solidFill>
                <a:effectLst/>
                <a:latin typeface="Arial" charset="0"/>
                <a:ea typeface="宋体" pitchFamily="2" charset="-122"/>
                <a:cs typeface="+mn-cs"/>
              </a:rPr>
              <a:t>过犹不及，无法准确发现问题，</a:t>
            </a:r>
            <a:r>
              <a:rPr lang="en-US" altLang="zh-CN" sz="1200" kern="1200" dirty="0" smtClean="0">
                <a:solidFill>
                  <a:schemeClr val="tx1"/>
                </a:solidFill>
                <a:effectLst/>
                <a:latin typeface="Arial" charset="0"/>
                <a:ea typeface="宋体" pitchFamily="2" charset="-122"/>
                <a:cs typeface="+mn-cs"/>
              </a:rPr>
              <a:t>C</a:t>
            </a:r>
            <a:r>
              <a:rPr lang="zh-CN" altLang="zh-CN" sz="1200" kern="1200" dirty="0" smtClean="0">
                <a:solidFill>
                  <a:schemeClr val="tx1"/>
                </a:solidFill>
                <a:effectLst/>
                <a:latin typeface="Arial" charset="0"/>
                <a:ea typeface="宋体" pitchFamily="2" charset="-122"/>
                <a:cs typeface="+mn-cs"/>
              </a:rPr>
              <a:t>最合适，循序渐进充分了解对方的问题</a:t>
            </a:r>
            <a:r>
              <a:rPr lang="zh-CN" altLang="en-US" sz="1200" kern="1200" dirty="0" smtClean="0">
                <a:solidFill>
                  <a:schemeClr val="tx1"/>
                </a:solidFill>
                <a:effectLst/>
                <a:latin typeface="Arial" charset="0"/>
                <a:ea typeface="宋体" pitchFamily="2" charset="-122"/>
                <a:cs typeface="+mn-cs"/>
              </a:rPr>
              <a:t>。</a:t>
            </a:r>
            <a:endParaRPr lang="zh-CN" altLang="zh-CN" sz="1200" kern="1200" dirty="0" smtClean="0">
              <a:solidFill>
                <a:schemeClr val="tx1"/>
              </a:solidFill>
              <a:effectLst/>
              <a:latin typeface="Arial" charset="0"/>
              <a:ea typeface="宋体" pitchFamily="2"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18</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A</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B </a:t>
            </a:r>
            <a:r>
              <a:rPr lang="zh-CN" altLang="zh-CN" sz="1200" kern="1200" dirty="0" smtClean="0">
                <a:solidFill>
                  <a:schemeClr val="tx1"/>
                </a:solidFill>
                <a:effectLst/>
                <a:latin typeface="Arial" charset="0"/>
                <a:ea typeface="宋体" pitchFamily="2" charset="-122"/>
                <a:cs typeface="+mn-cs"/>
              </a:rPr>
              <a:t>较激进的做法，在没有完全确定他已经对自己的工作足够把握时，这样做有些超前，缺少对被指导人解决方案的审核；</a:t>
            </a:r>
          </a:p>
          <a:p>
            <a:r>
              <a:rPr lang="en-US" altLang="zh-CN" sz="1200" kern="1200" dirty="0" smtClean="0">
                <a:solidFill>
                  <a:schemeClr val="tx1"/>
                </a:solidFill>
                <a:effectLst/>
                <a:latin typeface="Arial" charset="0"/>
                <a:ea typeface="宋体" pitchFamily="2" charset="-122"/>
                <a:cs typeface="+mn-cs"/>
              </a:rPr>
              <a:t>C </a:t>
            </a:r>
            <a:r>
              <a:rPr lang="zh-CN" altLang="zh-CN" sz="1200" kern="1200" dirty="0" smtClean="0">
                <a:solidFill>
                  <a:schemeClr val="tx1"/>
                </a:solidFill>
                <a:effectLst/>
                <a:latin typeface="Arial" charset="0"/>
                <a:ea typeface="宋体" pitchFamily="2" charset="-122"/>
                <a:cs typeface="+mn-cs"/>
              </a:rPr>
              <a:t>较保守的做法，既然已经得到提高，就没有必要一步一步的指导；</a:t>
            </a:r>
          </a:p>
          <a:p>
            <a:r>
              <a:rPr lang="en-US" altLang="zh-CN" sz="1200" kern="1200" dirty="0" smtClean="0">
                <a:solidFill>
                  <a:schemeClr val="tx1"/>
                </a:solidFill>
                <a:effectLst/>
                <a:latin typeface="Arial" charset="0"/>
                <a:ea typeface="宋体" pitchFamily="2" charset="-122"/>
                <a:cs typeface="+mn-cs"/>
              </a:rPr>
              <a:t>D </a:t>
            </a:r>
            <a:r>
              <a:rPr lang="zh-CN" altLang="zh-CN" sz="1200" kern="1200" dirty="0" smtClean="0">
                <a:solidFill>
                  <a:schemeClr val="tx1"/>
                </a:solidFill>
                <a:effectLst/>
                <a:latin typeface="Arial" charset="0"/>
                <a:ea typeface="宋体" pitchFamily="2" charset="-122"/>
                <a:cs typeface="+mn-cs"/>
              </a:rPr>
              <a:t>指导人不能只是说，而没有具体的指导行动，况且，这种做法仍然会让被指导人感到迷惑。</a:t>
            </a:r>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19</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C</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说明：区分指导的力度需要先把握新人成长的阶段，从描述可以看到，</a:t>
            </a:r>
            <a:r>
              <a:rPr lang="zh-CN" altLang="en-US" sz="1200" kern="1200" dirty="0" smtClean="0">
                <a:solidFill>
                  <a:schemeClr val="tx1"/>
                </a:solidFill>
                <a:effectLst/>
                <a:latin typeface="Arial" charset="0"/>
                <a:ea typeface="宋体" pitchFamily="2" charset="-122"/>
                <a:cs typeface="+mn-cs"/>
              </a:rPr>
              <a:t>小明</a:t>
            </a:r>
            <a:r>
              <a:rPr lang="zh-CN" altLang="zh-CN" sz="1200" kern="1200" dirty="0" smtClean="0">
                <a:solidFill>
                  <a:schemeClr val="tx1"/>
                </a:solidFill>
                <a:effectLst/>
                <a:latin typeface="Arial" charset="0"/>
                <a:ea typeface="宋体" pitchFamily="2" charset="-122"/>
                <a:cs typeface="+mn-cs"/>
              </a:rPr>
              <a:t>至少应该属于第二阶段“可以有方法指导怎么做”。这个时候应该逐步开始放手，退一步给新人更大的空间。</a:t>
            </a:r>
          </a:p>
          <a:p>
            <a:r>
              <a:rPr lang="zh-CN" altLang="zh-CN" sz="1200" kern="1200" dirty="0" smtClean="0">
                <a:solidFill>
                  <a:schemeClr val="tx1"/>
                </a:solidFill>
                <a:effectLst/>
                <a:latin typeface="Arial" charset="0"/>
                <a:ea typeface="宋体" pitchFamily="2" charset="-122"/>
                <a:cs typeface="+mn-cs"/>
              </a:rPr>
              <a:t>这里主要想和指导人说明如何控制指导的力度：</a:t>
            </a:r>
          </a:p>
          <a:p>
            <a:r>
              <a:rPr lang="zh-CN" altLang="zh-CN" sz="1200" i="1" kern="1200" dirty="0" smtClean="0">
                <a:solidFill>
                  <a:schemeClr val="tx1"/>
                </a:solidFill>
                <a:effectLst/>
                <a:latin typeface="Arial" charset="0"/>
                <a:ea typeface="宋体" pitchFamily="2" charset="-122"/>
                <a:cs typeface="+mn-cs"/>
              </a:rPr>
              <a:t>这个问题首先需要解释一下新人的成长过程，新人成长过程一般分为三个阶段：</a:t>
            </a:r>
            <a:r>
              <a:rPr lang="en-US" altLang="zh-CN" sz="1200" i="1" kern="1200" dirty="0" smtClean="0">
                <a:solidFill>
                  <a:schemeClr val="tx1"/>
                </a:solidFill>
                <a:effectLst/>
                <a:latin typeface="Arial" charset="0"/>
                <a:ea typeface="宋体" pitchFamily="2" charset="-122"/>
                <a:cs typeface="+mn-cs"/>
              </a:rPr>
              <a:t>1. </a:t>
            </a:r>
            <a:r>
              <a:rPr lang="zh-CN" altLang="zh-CN" sz="1200" i="1" kern="1200" dirty="0" smtClean="0">
                <a:solidFill>
                  <a:schemeClr val="tx1"/>
                </a:solidFill>
                <a:effectLst/>
                <a:latin typeface="Arial" charset="0"/>
                <a:ea typeface="宋体" pitchFamily="2" charset="-122"/>
                <a:cs typeface="+mn-cs"/>
              </a:rPr>
              <a:t>不知道做什么，也不知道怎么做。</a:t>
            </a:r>
            <a:r>
              <a:rPr lang="en-US" altLang="zh-CN" sz="1200" i="1" kern="1200" dirty="0" smtClean="0">
                <a:solidFill>
                  <a:schemeClr val="tx1"/>
                </a:solidFill>
                <a:effectLst/>
                <a:latin typeface="Arial" charset="0"/>
                <a:ea typeface="宋体" pitchFamily="2" charset="-122"/>
                <a:cs typeface="+mn-cs"/>
              </a:rPr>
              <a:t>2.</a:t>
            </a:r>
            <a:r>
              <a:rPr lang="zh-CN" altLang="zh-CN" sz="1200" i="1" kern="1200" dirty="0" smtClean="0">
                <a:solidFill>
                  <a:schemeClr val="tx1"/>
                </a:solidFill>
                <a:effectLst/>
                <a:latin typeface="Arial" charset="0"/>
                <a:ea typeface="宋体" pitchFamily="2" charset="-122"/>
                <a:cs typeface="+mn-cs"/>
              </a:rPr>
              <a:t>不知道该做什么，但可以有方法指导怎么做。</a:t>
            </a:r>
            <a:r>
              <a:rPr lang="en-US" altLang="zh-CN" sz="1200" i="1" kern="1200" dirty="0" smtClean="0">
                <a:solidFill>
                  <a:schemeClr val="tx1"/>
                </a:solidFill>
                <a:effectLst/>
                <a:latin typeface="Arial" charset="0"/>
                <a:ea typeface="宋体" pitchFamily="2" charset="-122"/>
                <a:cs typeface="+mn-cs"/>
              </a:rPr>
              <a:t>3. </a:t>
            </a:r>
            <a:r>
              <a:rPr lang="zh-CN" altLang="zh-CN" sz="1200" i="1" kern="1200" dirty="0" smtClean="0">
                <a:solidFill>
                  <a:schemeClr val="tx1"/>
                </a:solidFill>
                <a:effectLst/>
                <a:latin typeface="Arial" charset="0"/>
                <a:ea typeface="宋体" pitchFamily="2" charset="-122"/>
                <a:cs typeface="+mn-cs"/>
              </a:rPr>
              <a:t>知道要做什么，也知道怎么做。</a:t>
            </a:r>
            <a:endParaRPr lang="zh-CN" altLang="zh-CN" sz="1200" kern="1200" dirty="0" smtClean="0">
              <a:solidFill>
                <a:schemeClr val="tx1"/>
              </a:solidFill>
              <a:effectLst/>
              <a:latin typeface="Arial" charset="0"/>
              <a:ea typeface="宋体" pitchFamily="2" charset="-122"/>
              <a:cs typeface="+mn-cs"/>
            </a:endParaRPr>
          </a:p>
          <a:p>
            <a:r>
              <a:rPr lang="zh-CN" altLang="zh-CN" sz="1200" i="1" kern="1200" dirty="0" smtClean="0">
                <a:solidFill>
                  <a:schemeClr val="tx1"/>
                </a:solidFill>
                <a:effectLst/>
                <a:latin typeface="Arial" charset="0"/>
                <a:ea typeface="宋体" pitchFamily="2" charset="-122"/>
                <a:cs typeface="+mn-cs"/>
              </a:rPr>
              <a:t>对于第一阶段的新人，指导人需要采用紧密盯人的方式来指导，对于第二阶段的新人，指导人应该退一步，给新人更大的空间，但应做阶段性</a:t>
            </a:r>
            <a:r>
              <a:rPr lang="en-US" altLang="zh-CN" sz="1200" i="1" kern="1200" dirty="0" smtClean="0">
                <a:solidFill>
                  <a:schemeClr val="tx1"/>
                </a:solidFill>
                <a:effectLst/>
                <a:latin typeface="Arial" charset="0"/>
                <a:ea typeface="宋体" pitchFamily="2" charset="-122"/>
                <a:cs typeface="+mn-cs"/>
              </a:rPr>
              <a:t>check</a:t>
            </a:r>
            <a:r>
              <a:rPr lang="zh-CN" altLang="zh-CN" sz="1200" i="1" kern="1200" dirty="0" smtClean="0">
                <a:solidFill>
                  <a:schemeClr val="tx1"/>
                </a:solidFill>
                <a:effectLst/>
                <a:latin typeface="Arial" charset="0"/>
                <a:ea typeface="宋体" pitchFamily="2" charset="-122"/>
                <a:cs typeface="+mn-cs"/>
              </a:rPr>
              <a:t>。而对于第三阶段的新人，指导人可以采用放手</a:t>
            </a:r>
            <a:r>
              <a:rPr lang="en-US" altLang="zh-CN" sz="1200" i="1" kern="1200" dirty="0" smtClean="0">
                <a:solidFill>
                  <a:schemeClr val="tx1"/>
                </a:solidFill>
                <a:effectLst/>
                <a:latin typeface="Arial" charset="0"/>
                <a:ea typeface="宋体" pitchFamily="2" charset="-122"/>
                <a:cs typeface="+mn-cs"/>
              </a:rPr>
              <a:t>+</a:t>
            </a:r>
            <a:r>
              <a:rPr lang="zh-CN" altLang="zh-CN" sz="1200" i="1" kern="1200" dirty="0" smtClean="0">
                <a:solidFill>
                  <a:schemeClr val="tx1"/>
                </a:solidFill>
                <a:effectLst/>
                <a:latin typeface="Arial" charset="0"/>
                <a:ea typeface="宋体" pitchFamily="2" charset="-122"/>
                <a:cs typeface="+mn-cs"/>
              </a:rPr>
              <a:t>风险控制的方式。</a:t>
            </a:r>
            <a:endParaRPr lang="zh-CN" altLang="zh-CN" sz="1200" kern="1200" dirty="0" smtClean="0">
              <a:solidFill>
                <a:schemeClr val="tx1"/>
              </a:solidFill>
              <a:effectLst/>
              <a:latin typeface="Arial" charset="0"/>
              <a:ea typeface="宋体" pitchFamily="2" charset="-122"/>
              <a:cs typeface="+mn-cs"/>
            </a:endParaRPr>
          </a:p>
          <a:p>
            <a:r>
              <a:rPr lang="en-US" altLang="zh-CN" sz="1200" i="1" kern="1200" dirty="0" smtClean="0">
                <a:solidFill>
                  <a:schemeClr val="tx1"/>
                </a:solidFill>
                <a:effectLst/>
                <a:latin typeface="Arial" charset="0"/>
                <a:ea typeface="宋体" pitchFamily="2" charset="-122"/>
                <a:cs typeface="+mn-cs"/>
              </a:rPr>
              <a:t> </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其他答案：</a:t>
            </a:r>
            <a:r>
              <a:rPr lang="en-US" altLang="zh-CN" sz="1200" kern="1200" dirty="0" smtClean="0">
                <a:solidFill>
                  <a:schemeClr val="tx1"/>
                </a:solidFill>
                <a:effectLst/>
                <a:latin typeface="Arial" charset="0"/>
                <a:ea typeface="宋体" pitchFamily="2" charset="-122"/>
                <a:cs typeface="+mn-cs"/>
              </a:rPr>
              <a:t>A</a:t>
            </a:r>
            <a:r>
              <a:rPr lang="zh-CN" altLang="zh-CN" sz="1200" kern="1200" dirty="0" smtClean="0">
                <a:solidFill>
                  <a:schemeClr val="tx1"/>
                </a:solidFill>
                <a:effectLst/>
                <a:latin typeface="Arial" charset="0"/>
                <a:ea typeface="宋体" pitchFamily="2" charset="-122"/>
                <a:cs typeface="+mn-cs"/>
              </a:rPr>
              <a:t>和</a:t>
            </a:r>
            <a:r>
              <a:rPr lang="en-US" altLang="zh-CN" sz="1200" kern="1200" dirty="0" smtClean="0">
                <a:solidFill>
                  <a:schemeClr val="tx1"/>
                </a:solidFill>
                <a:effectLst/>
                <a:latin typeface="Arial" charset="0"/>
                <a:ea typeface="宋体" pitchFamily="2" charset="-122"/>
                <a:cs typeface="+mn-cs"/>
              </a:rPr>
              <a:t>B</a:t>
            </a:r>
            <a:r>
              <a:rPr lang="zh-CN" altLang="zh-CN" sz="1200" kern="1200" dirty="0" smtClean="0">
                <a:solidFill>
                  <a:schemeClr val="tx1"/>
                </a:solidFill>
                <a:effectLst/>
                <a:latin typeface="Arial" charset="0"/>
                <a:ea typeface="宋体" pitchFamily="2" charset="-122"/>
                <a:cs typeface="+mn-cs"/>
              </a:rPr>
              <a:t>对新人都太不放心了，忽视了新人的成长阶段，而至于</a:t>
            </a:r>
            <a:r>
              <a:rPr lang="en-US" altLang="zh-CN" sz="1200" kern="1200" dirty="0" smtClean="0">
                <a:solidFill>
                  <a:schemeClr val="tx1"/>
                </a:solidFill>
                <a:effectLst/>
                <a:latin typeface="Arial" charset="0"/>
                <a:ea typeface="宋体" pitchFamily="2" charset="-122"/>
                <a:cs typeface="+mn-cs"/>
              </a:rPr>
              <a:t>D</a:t>
            </a:r>
            <a:r>
              <a:rPr lang="zh-CN" altLang="zh-CN" sz="1200" kern="1200" dirty="0" smtClean="0">
                <a:solidFill>
                  <a:schemeClr val="tx1"/>
                </a:solidFill>
                <a:effectLst/>
                <a:latin typeface="Arial" charset="0"/>
                <a:ea typeface="宋体" pitchFamily="2" charset="-122"/>
                <a:cs typeface="+mn-cs"/>
              </a:rPr>
              <a:t>答案，可能吗？如果刚开始就知道后续每一步的工作是什么，貌似不能符合题目中对调研难度的描述。</a:t>
            </a:r>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20</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21</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管理</a:t>
            </a:r>
            <a:r>
              <a:rPr kumimoji="1" lang="en-US" altLang="zh-CN" dirty="0" smtClean="0"/>
              <a:t>golf</a:t>
            </a:r>
            <a:r>
              <a:rPr kumimoji="1" lang="zh-CN" altLang="en-US" dirty="0" smtClean="0"/>
              <a:t>培训模式</a:t>
            </a:r>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4</a:t>
            </a:fld>
            <a:endParaRPr kumimoji="1" lang="zh-CN" altLang="en-US"/>
          </a:p>
        </p:txBody>
      </p:sp>
    </p:spTree>
    <p:extLst>
      <p:ext uri="{BB962C8B-B14F-4D97-AF65-F5344CB8AC3E}">
        <p14:creationId xmlns:p14="http://schemas.microsoft.com/office/powerpoint/2010/main" val="2756444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smtClean="0"/>
              <a:t>Kbc</a:t>
            </a:r>
            <a:r>
              <a:rPr kumimoji="1" lang="zh-CN" altLang="en-US" dirty="0" smtClean="0"/>
              <a:t>，</a:t>
            </a:r>
            <a:r>
              <a:rPr kumimoji="1" lang="en-US" altLang="zh-CN" dirty="0" err="1" smtClean="0"/>
              <a:t>slii</a:t>
            </a:r>
            <a:r>
              <a:rPr kumimoji="1" lang="zh-CN" altLang="en-US" dirty="0" smtClean="0"/>
              <a:t>情景领导</a:t>
            </a:r>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22</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23</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D</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新人入职后的一段时间属于适应期，入门练习阶段是适应期的第一阶段，更为重要。这个阶段，面对陌生的环境和自己并不熟悉的事情，新人通常会更加敏感和容易有挫败感。更多的鼓励帮助新人建立信心，克服困难。同时亲和的态度会拉近和新人的距离，帮助他融入团队。</a:t>
            </a:r>
          </a:p>
          <a:p>
            <a:r>
              <a:rPr lang="zh-CN" altLang="zh-CN" sz="1200" kern="1200" dirty="0" smtClean="0">
                <a:solidFill>
                  <a:schemeClr val="tx1"/>
                </a:solidFill>
                <a:effectLst/>
                <a:latin typeface="Arial" charset="0"/>
                <a:ea typeface="宋体" pitchFamily="2" charset="-122"/>
                <a:cs typeface="+mn-cs"/>
              </a:rPr>
              <a:t>各选项分析：</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a:t>
            </a:r>
            <a:r>
              <a:rPr lang="zh-CN" altLang="zh-CN" sz="1200" kern="1200" dirty="0" smtClean="0">
                <a:solidFill>
                  <a:schemeClr val="tx1"/>
                </a:solidFill>
                <a:effectLst/>
                <a:latin typeface="Arial" charset="0"/>
                <a:ea typeface="宋体" pitchFamily="2" charset="-122"/>
                <a:cs typeface="+mn-cs"/>
              </a:rPr>
              <a:t>）方式比较生硬，而且太过直接，新人的感受会很不好。是很不好的选择。</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B</a:t>
            </a:r>
            <a:r>
              <a:rPr lang="zh-CN" altLang="zh-CN" sz="1200" kern="1200" dirty="0" smtClean="0">
                <a:solidFill>
                  <a:schemeClr val="tx1"/>
                </a:solidFill>
                <a:effectLst/>
                <a:latin typeface="Arial" charset="0"/>
                <a:ea typeface="宋体" pitchFamily="2" charset="-122"/>
                <a:cs typeface="+mn-cs"/>
              </a:rPr>
              <a:t>）注意到了要给新人全面的信息，但是方式相对生硬，且无法了解新人的反馈。</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C</a:t>
            </a:r>
            <a:r>
              <a:rPr lang="zh-CN" altLang="zh-CN" sz="1200" kern="1200" dirty="0" smtClean="0">
                <a:solidFill>
                  <a:schemeClr val="tx1"/>
                </a:solidFill>
                <a:effectLst/>
                <a:latin typeface="Arial" charset="0"/>
                <a:ea typeface="宋体" pitchFamily="2" charset="-122"/>
                <a:cs typeface="+mn-cs"/>
              </a:rPr>
              <a:t>）没有全面的评价新人的工作，会给新人造成很大的挫败感。如果再不重视新人当时的反馈，可能比</a:t>
            </a:r>
            <a:r>
              <a:rPr lang="en-US" altLang="zh-CN" sz="1200" kern="1200" dirty="0" smtClean="0">
                <a:solidFill>
                  <a:schemeClr val="tx1"/>
                </a:solidFill>
                <a:effectLst/>
                <a:latin typeface="Arial" charset="0"/>
                <a:ea typeface="宋体" pitchFamily="2" charset="-122"/>
                <a:cs typeface="+mn-cs"/>
              </a:rPr>
              <a:t>A</a:t>
            </a:r>
            <a:r>
              <a:rPr lang="zh-CN" altLang="zh-CN" sz="1200" kern="1200" dirty="0" smtClean="0">
                <a:solidFill>
                  <a:schemeClr val="tx1"/>
                </a:solidFill>
                <a:effectLst/>
                <a:latin typeface="Arial" charset="0"/>
                <a:ea typeface="宋体" pitchFamily="2" charset="-122"/>
                <a:cs typeface="+mn-cs"/>
              </a:rPr>
              <a:t>的效果还糟。</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D</a:t>
            </a:r>
            <a:r>
              <a:rPr lang="zh-CN" altLang="zh-CN" sz="1200" kern="1200" dirty="0" smtClean="0">
                <a:solidFill>
                  <a:schemeClr val="tx1"/>
                </a:solidFill>
                <a:effectLst/>
                <a:latin typeface="Arial" charset="0"/>
                <a:ea typeface="宋体" pitchFamily="2" charset="-122"/>
                <a:cs typeface="+mn-cs"/>
              </a:rPr>
              <a:t>）及时表扬了优点，帮助新人增强信心。如果</a:t>
            </a:r>
            <a:r>
              <a:rPr lang="zh-CN" altLang="en-US" sz="1200" kern="1200" dirty="0" smtClean="0">
                <a:solidFill>
                  <a:schemeClr val="tx1"/>
                </a:solidFill>
                <a:effectLst/>
                <a:latin typeface="Arial" charset="0"/>
                <a:ea typeface="宋体" pitchFamily="2" charset="-122"/>
                <a:cs typeface="+mn-cs"/>
              </a:rPr>
              <a:t>小山</a:t>
            </a:r>
            <a:r>
              <a:rPr lang="zh-CN" altLang="zh-CN" sz="1200" kern="1200" dirty="0" smtClean="0">
                <a:solidFill>
                  <a:schemeClr val="tx1"/>
                </a:solidFill>
                <a:effectLst/>
                <a:latin typeface="Arial" charset="0"/>
                <a:ea typeface="宋体" pitchFamily="2" charset="-122"/>
                <a:cs typeface="+mn-cs"/>
              </a:rPr>
              <a:t>是个比较胆怯的新人，应该增大表扬力度。</a:t>
            </a:r>
            <a:endParaRPr lang="en-US" altLang="zh-CN" sz="1200" kern="1200" dirty="0" smtClean="0">
              <a:solidFill>
                <a:schemeClr val="tx1"/>
              </a:solidFill>
              <a:effectLst/>
              <a:latin typeface="Arial" charset="0"/>
              <a:ea typeface="宋体" pitchFamily="2" charset="-122"/>
              <a:cs typeface="+mn-cs"/>
            </a:endParaRPr>
          </a:p>
          <a:p>
            <a:endParaRPr lang="en-US" altLang="zh-CN" sz="1200" kern="1200" dirty="0" smtClean="0">
              <a:solidFill>
                <a:schemeClr val="tx1"/>
              </a:solidFill>
              <a:effectLst/>
              <a:latin typeface="Arial" charset="0"/>
              <a:ea typeface="宋体" pitchFamily="2" charset="-122"/>
              <a:cs typeface="+mn-cs"/>
            </a:endParaRPr>
          </a:p>
          <a:p>
            <a:r>
              <a:rPr lang="zh-CN" altLang="en-US" sz="1200" kern="1200" dirty="0" smtClean="0">
                <a:solidFill>
                  <a:schemeClr val="tx1"/>
                </a:solidFill>
                <a:effectLst/>
                <a:latin typeface="Arial" charset="0"/>
                <a:ea typeface="宋体" pitchFamily="2" charset="-122"/>
                <a:cs typeface="+mn-cs"/>
              </a:rPr>
              <a:t>关键词：包容，鼓励，融入</a:t>
            </a:r>
            <a:endParaRPr lang="zh-CN" altLang="zh-CN" sz="1200" kern="1200" dirty="0" smtClean="0">
              <a:solidFill>
                <a:schemeClr val="tx1"/>
              </a:solidFill>
              <a:effectLst/>
              <a:latin typeface="Arial" charset="0"/>
              <a:ea typeface="宋体" pitchFamily="2"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5</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C</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新人在掌握了基本的做事方式后，对于指导人的依赖会逐渐降低，并开始有更多自己的想法。这个时候指导人应该逐步培养被指导人独立工作、独立思考的能力，不要沉醉于“保姆式”辅导。初期，新人的想法会容易简单，指导人经验丰富，正确的时候更多，如果出现意见相左，既要交给新人正确的思路，又要照顾其积极性，需要把握好度。</a:t>
            </a:r>
          </a:p>
          <a:p>
            <a:r>
              <a:rPr lang="zh-CN" altLang="zh-CN" sz="1200" kern="1200" dirty="0" smtClean="0">
                <a:solidFill>
                  <a:schemeClr val="tx1"/>
                </a:solidFill>
                <a:effectLst/>
                <a:latin typeface="Arial" charset="0"/>
                <a:ea typeface="宋体" pitchFamily="2" charset="-122"/>
                <a:cs typeface="+mn-cs"/>
              </a:rPr>
              <a:t>对于题目中的情况，首先项目并不紧急，</a:t>
            </a:r>
            <a:r>
              <a:rPr lang="zh-CN" altLang="en-US" sz="1200" kern="1200" dirty="0" smtClean="0">
                <a:solidFill>
                  <a:schemeClr val="tx1"/>
                </a:solidFill>
                <a:effectLst/>
                <a:latin typeface="Arial" charset="0"/>
                <a:ea typeface="宋体" pitchFamily="2" charset="-122"/>
                <a:cs typeface="+mn-cs"/>
              </a:rPr>
              <a:t>小明</a:t>
            </a:r>
            <a:r>
              <a:rPr lang="zh-CN" altLang="zh-CN" sz="1200" kern="1200" dirty="0" smtClean="0">
                <a:solidFill>
                  <a:schemeClr val="tx1"/>
                </a:solidFill>
                <a:effectLst/>
                <a:latin typeface="Arial" charset="0"/>
                <a:ea typeface="宋体" pitchFamily="2" charset="-122"/>
                <a:cs typeface="+mn-cs"/>
              </a:rPr>
              <a:t>的想法从感觉上看是不对的，但也是</a:t>
            </a:r>
            <a:r>
              <a:rPr lang="zh-CN" altLang="en-US" sz="1200" kern="1200" dirty="0" smtClean="0">
                <a:solidFill>
                  <a:schemeClr val="tx1"/>
                </a:solidFill>
                <a:effectLst/>
                <a:latin typeface="Arial" charset="0"/>
                <a:ea typeface="宋体" pitchFamily="2" charset="-122"/>
                <a:cs typeface="+mn-cs"/>
              </a:rPr>
              <a:t>大明</a:t>
            </a:r>
            <a:r>
              <a:rPr lang="zh-CN" altLang="zh-CN" sz="1200" kern="1200" dirty="0" smtClean="0">
                <a:solidFill>
                  <a:schemeClr val="tx1"/>
                </a:solidFill>
                <a:effectLst/>
                <a:latin typeface="Arial" charset="0"/>
                <a:ea typeface="宋体" pitchFamily="2" charset="-122"/>
                <a:cs typeface="+mn-cs"/>
              </a:rPr>
              <a:t>出于经验上的考虑，这时应该鼓励</a:t>
            </a:r>
            <a:r>
              <a:rPr lang="zh-CN" altLang="en-US" sz="1200" kern="1200" dirty="0" smtClean="0">
                <a:solidFill>
                  <a:schemeClr val="tx1"/>
                </a:solidFill>
                <a:effectLst/>
                <a:latin typeface="Arial" charset="0"/>
                <a:ea typeface="宋体" pitchFamily="2" charset="-122"/>
                <a:cs typeface="+mn-cs"/>
              </a:rPr>
              <a:t>小明</a:t>
            </a:r>
            <a:r>
              <a:rPr lang="zh-CN" altLang="zh-CN" sz="1200" kern="1200" dirty="0" smtClean="0">
                <a:solidFill>
                  <a:schemeClr val="tx1"/>
                </a:solidFill>
                <a:effectLst/>
                <a:latin typeface="Arial" charset="0"/>
                <a:ea typeface="宋体" pitchFamily="2" charset="-122"/>
                <a:cs typeface="+mn-cs"/>
              </a:rPr>
              <a:t>尝试自己的想法，同时需要严密监控，一旦发现问题，保证项目不会在偏离的方向上走太远。</a:t>
            </a:r>
          </a:p>
          <a:p>
            <a:r>
              <a:rPr lang="zh-CN" altLang="zh-CN" sz="1200" kern="1200" dirty="0" smtClean="0">
                <a:solidFill>
                  <a:schemeClr val="tx1"/>
                </a:solidFill>
                <a:effectLst/>
                <a:latin typeface="Arial" charset="0"/>
                <a:ea typeface="宋体" pitchFamily="2" charset="-122"/>
                <a:cs typeface="+mn-cs"/>
              </a:rPr>
              <a:t>各选项分析：</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A</a:t>
            </a:r>
            <a:r>
              <a:rPr lang="zh-CN" altLang="zh-CN" sz="1200" kern="1200" dirty="0" smtClean="0">
                <a:solidFill>
                  <a:schemeClr val="tx1"/>
                </a:solidFill>
                <a:effectLst/>
                <a:latin typeface="Arial" charset="0"/>
                <a:ea typeface="宋体" pitchFamily="2" charset="-122"/>
                <a:cs typeface="+mn-cs"/>
              </a:rPr>
              <a:t>）效果会很不好，</a:t>
            </a:r>
            <a:r>
              <a:rPr lang="zh-CN" altLang="en-US" sz="1200" kern="1200" dirty="0" smtClean="0">
                <a:solidFill>
                  <a:schemeClr val="tx1"/>
                </a:solidFill>
                <a:effectLst/>
                <a:latin typeface="Arial" charset="0"/>
                <a:ea typeface="宋体" pitchFamily="2" charset="-122"/>
                <a:cs typeface="+mn-cs"/>
              </a:rPr>
              <a:t>小明</a:t>
            </a:r>
            <a:r>
              <a:rPr lang="zh-CN" altLang="zh-CN" sz="1200" kern="1200" dirty="0" smtClean="0">
                <a:solidFill>
                  <a:schemeClr val="tx1"/>
                </a:solidFill>
                <a:effectLst/>
                <a:latin typeface="Arial" charset="0"/>
                <a:ea typeface="宋体" pitchFamily="2" charset="-122"/>
                <a:cs typeface="+mn-cs"/>
              </a:rPr>
              <a:t>失去尝试自己想法的机会，即便他的想法是错的，也不能透彻的理解。而且，</a:t>
            </a:r>
            <a:r>
              <a:rPr lang="zh-CN" altLang="en-US" sz="1200" kern="1200" dirty="0" smtClean="0">
                <a:solidFill>
                  <a:schemeClr val="tx1"/>
                </a:solidFill>
                <a:effectLst/>
                <a:latin typeface="Arial" charset="0"/>
                <a:ea typeface="宋体" pitchFamily="2" charset="-122"/>
                <a:cs typeface="+mn-cs"/>
              </a:rPr>
              <a:t>小明</a:t>
            </a:r>
            <a:r>
              <a:rPr lang="zh-CN" altLang="zh-CN" sz="1200" kern="1200" dirty="0" smtClean="0">
                <a:solidFill>
                  <a:schemeClr val="tx1"/>
                </a:solidFill>
                <a:effectLst/>
                <a:latin typeface="Arial" charset="0"/>
                <a:ea typeface="宋体" pitchFamily="2" charset="-122"/>
                <a:cs typeface="+mn-cs"/>
              </a:rPr>
              <a:t>会觉得</a:t>
            </a:r>
            <a:r>
              <a:rPr lang="zh-CN" altLang="en-US" sz="1200" kern="1200" dirty="0" smtClean="0">
                <a:solidFill>
                  <a:schemeClr val="tx1"/>
                </a:solidFill>
                <a:effectLst/>
                <a:latin typeface="Arial" charset="0"/>
                <a:ea typeface="宋体" pitchFamily="2" charset="-122"/>
                <a:cs typeface="+mn-cs"/>
              </a:rPr>
              <a:t>大明</a:t>
            </a:r>
            <a:r>
              <a:rPr lang="zh-CN" altLang="zh-CN" sz="1200" kern="1200" dirty="0" smtClean="0">
                <a:solidFill>
                  <a:schemeClr val="tx1"/>
                </a:solidFill>
                <a:effectLst/>
                <a:latin typeface="Arial" charset="0"/>
                <a:ea typeface="宋体" pitchFamily="2" charset="-122"/>
                <a:cs typeface="+mn-cs"/>
              </a:rPr>
              <a:t>很独裁，主动思考的积极性受到打击。如果项目不是非常紧急，不要采用这种做法。</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B</a:t>
            </a:r>
            <a:r>
              <a:rPr lang="zh-CN" altLang="zh-CN" sz="1200" kern="1200" dirty="0" smtClean="0">
                <a:solidFill>
                  <a:schemeClr val="tx1"/>
                </a:solidFill>
                <a:effectLst/>
                <a:latin typeface="Arial" charset="0"/>
                <a:ea typeface="宋体" pitchFamily="2" charset="-122"/>
                <a:cs typeface="+mn-cs"/>
              </a:rPr>
              <a:t>）相对于</a:t>
            </a:r>
            <a:r>
              <a:rPr lang="en-US" altLang="zh-CN" sz="1200" kern="1200" dirty="0" smtClean="0">
                <a:solidFill>
                  <a:schemeClr val="tx1"/>
                </a:solidFill>
                <a:effectLst/>
                <a:latin typeface="Arial" charset="0"/>
                <a:ea typeface="宋体" pitchFamily="2" charset="-122"/>
                <a:cs typeface="+mn-cs"/>
              </a:rPr>
              <a:t>A</a:t>
            </a:r>
            <a:r>
              <a:rPr lang="zh-CN" altLang="zh-CN" sz="1200" kern="1200" dirty="0" smtClean="0">
                <a:solidFill>
                  <a:schemeClr val="tx1"/>
                </a:solidFill>
                <a:effectLst/>
                <a:latin typeface="Arial" charset="0"/>
                <a:ea typeface="宋体" pitchFamily="2" charset="-122"/>
                <a:cs typeface="+mn-cs"/>
              </a:rPr>
              <a:t>是一种折衷，但</a:t>
            </a:r>
            <a:r>
              <a:rPr lang="zh-CN" altLang="en-US" sz="1200" kern="1200" dirty="0" smtClean="0">
                <a:solidFill>
                  <a:schemeClr val="tx1"/>
                </a:solidFill>
                <a:effectLst/>
                <a:latin typeface="Arial" charset="0"/>
                <a:ea typeface="宋体" pitchFamily="2" charset="-122"/>
                <a:cs typeface="+mn-cs"/>
              </a:rPr>
              <a:t>小明</a:t>
            </a:r>
            <a:r>
              <a:rPr lang="zh-CN" altLang="zh-CN" sz="1200" kern="1200" dirty="0" smtClean="0">
                <a:solidFill>
                  <a:schemeClr val="tx1"/>
                </a:solidFill>
                <a:effectLst/>
                <a:latin typeface="Arial" charset="0"/>
                <a:ea typeface="宋体" pitchFamily="2" charset="-122"/>
                <a:cs typeface="+mn-cs"/>
              </a:rPr>
              <a:t>仍然很有可能失去对问题深刻理解的机会。</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C</a:t>
            </a:r>
            <a:r>
              <a:rPr lang="zh-CN" altLang="zh-CN" sz="1200" kern="1200" dirty="0" smtClean="0">
                <a:solidFill>
                  <a:schemeClr val="tx1"/>
                </a:solidFill>
                <a:effectLst/>
                <a:latin typeface="Arial" charset="0"/>
                <a:ea typeface="宋体" pitchFamily="2" charset="-122"/>
                <a:cs typeface="+mn-cs"/>
              </a:rPr>
              <a:t>）最佳答案。项目之后应与</a:t>
            </a:r>
            <a:r>
              <a:rPr lang="zh-CN" altLang="en-US" sz="1200" kern="1200" dirty="0" smtClean="0">
                <a:solidFill>
                  <a:schemeClr val="tx1"/>
                </a:solidFill>
                <a:effectLst/>
                <a:latin typeface="Arial" charset="0"/>
                <a:ea typeface="宋体" pitchFamily="2" charset="-122"/>
                <a:cs typeface="+mn-cs"/>
              </a:rPr>
              <a:t>小明</a:t>
            </a:r>
            <a:r>
              <a:rPr lang="zh-CN" altLang="zh-CN" sz="1200" kern="1200" dirty="0" smtClean="0">
                <a:solidFill>
                  <a:schemeClr val="tx1"/>
                </a:solidFill>
                <a:effectLst/>
                <a:latin typeface="Arial" charset="0"/>
                <a:ea typeface="宋体" pitchFamily="2" charset="-122"/>
                <a:cs typeface="+mn-cs"/>
              </a:rPr>
              <a:t>进行充分的沟通和总结，让</a:t>
            </a:r>
            <a:r>
              <a:rPr lang="zh-CN" altLang="en-US" sz="1200" kern="1200" dirty="0" smtClean="0">
                <a:solidFill>
                  <a:schemeClr val="tx1"/>
                </a:solidFill>
                <a:effectLst/>
                <a:latin typeface="Arial" charset="0"/>
                <a:ea typeface="宋体" pitchFamily="2" charset="-122"/>
                <a:cs typeface="+mn-cs"/>
              </a:rPr>
              <a:t>小明</a:t>
            </a:r>
            <a:r>
              <a:rPr lang="zh-CN" altLang="zh-CN" sz="1200" kern="1200" dirty="0" smtClean="0">
                <a:solidFill>
                  <a:schemeClr val="tx1"/>
                </a:solidFill>
                <a:effectLst/>
                <a:latin typeface="Arial" charset="0"/>
                <a:ea typeface="宋体" pitchFamily="2" charset="-122"/>
                <a:cs typeface="+mn-cs"/>
              </a:rPr>
              <a:t>学会思考方法。</a:t>
            </a:r>
          </a:p>
          <a:p>
            <a:r>
              <a:rPr lang="zh-CN" altLang="zh-CN"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D</a:t>
            </a:r>
            <a:r>
              <a:rPr lang="zh-CN" altLang="zh-CN" sz="1200" kern="1200" dirty="0" smtClean="0">
                <a:solidFill>
                  <a:schemeClr val="tx1"/>
                </a:solidFill>
                <a:effectLst/>
                <a:latin typeface="Arial" charset="0"/>
                <a:ea typeface="宋体" pitchFamily="2" charset="-122"/>
                <a:cs typeface="+mn-cs"/>
              </a:rPr>
              <a:t>）项目可能会处于失控状态，这样整个团队的效率会受到影响。</a:t>
            </a:r>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6</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D</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说明：经常争执，与他的性格特点有很大关系，一般喜欢争执的人都持有自己的观点，并且希望得到别人的认可，面对这样的新人，</a:t>
            </a:r>
            <a:r>
              <a:rPr lang="en-US" altLang="zh-CN" sz="1200" kern="1200" dirty="0" smtClean="0">
                <a:solidFill>
                  <a:schemeClr val="tx1"/>
                </a:solidFill>
                <a:effectLst/>
                <a:latin typeface="Arial" charset="0"/>
                <a:ea typeface="宋体" pitchFamily="2" charset="-122"/>
                <a:cs typeface="+mn-cs"/>
              </a:rPr>
              <a:t>ABC</a:t>
            </a:r>
            <a:r>
              <a:rPr lang="zh-CN" altLang="zh-CN" sz="1200" kern="1200" dirty="0" smtClean="0">
                <a:solidFill>
                  <a:schemeClr val="tx1"/>
                </a:solidFill>
                <a:effectLst/>
                <a:latin typeface="Arial" charset="0"/>
                <a:ea typeface="宋体" pitchFamily="2" charset="-122"/>
                <a:cs typeface="+mn-cs"/>
              </a:rPr>
              <a:t>都是不可行的方法：</a:t>
            </a:r>
          </a:p>
          <a:p>
            <a:pPr lvl="0"/>
            <a:r>
              <a:rPr lang="zh-CN" altLang="zh-CN" sz="1200" kern="1200" dirty="0" smtClean="0">
                <a:solidFill>
                  <a:schemeClr val="tx1"/>
                </a:solidFill>
                <a:effectLst/>
                <a:latin typeface="Arial" charset="0"/>
                <a:ea typeface="宋体" pitchFamily="2" charset="-122"/>
                <a:cs typeface="+mn-cs"/>
              </a:rPr>
              <a:t>跟他当面争执，只会越争越厉害，而且不能让他新服；</a:t>
            </a:r>
          </a:p>
          <a:p>
            <a:pPr lvl="0"/>
            <a:r>
              <a:rPr lang="zh-CN" altLang="zh-CN" sz="1200" kern="1200" dirty="0" smtClean="0">
                <a:solidFill>
                  <a:schemeClr val="tx1"/>
                </a:solidFill>
                <a:effectLst/>
                <a:latin typeface="Arial" charset="0"/>
                <a:ea typeface="宋体" pitchFamily="2" charset="-122"/>
                <a:cs typeface="+mn-cs"/>
              </a:rPr>
              <a:t>冷在一边，虽然表面不争执了，但是在项目中他还是会按照自己的思路去做；</a:t>
            </a:r>
          </a:p>
          <a:p>
            <a:pPr lvl="0"/>
            <a:r>
              <a:rPr lang="zh-CN" altLang="zh-CN" sz="1200" kern="1200" dirty="0" smtClean="0">
                <a:solidFill>
                  <a:schemeClr val="tx1"/>
                </a:solidFill>
                <a:effectLst/>
                <a:latin typeface="Arial" charset="0"/>
                <a:ea typeface="宋体" pitchFamily="2" charset="-122"/>
                <a:cs typeface="+mn-cs"/>
              </a:rPr>
              <a:t>着急，不听他讲，也不耐心给他讲，是彻底的无效沟通。</a:t>
            </a:r>
          </a:p>
          <a:p>
            <a:r>
              <a:rPr lang="zh-CN" altLang="zh-CN" sz="1200" kern="1200" dirty="0" smtClean="0">
                <a:solidFill>
                  <a:schemeClr val="tx1"/>
                </a:solidFill>
                <a:effectLst/>
                <a:latin typeface="Arial" charset="0"/>
                <a:ea typeface="宋体" pitchFamily="2" charset="-122"/>
                <a:cs typeface="+mn-cs"/>
              </a:rPr>
              <a:t>建议的做法是</a:t>
            </a:r>
            <a:r>
              <a:rPr lang="zh-CN" altLang="en-US" sz="1200" kern="1200" dirty="0" smtClean="0">
                <a:solidFill>
                  <a:schemeClr val="tx1"/>
                </a:solidFill>
                <a:effectLst/>
                <a:latin typeface="Arial" charset="0"/>
                <a:ea typeface="宋体" pitchFamily="2" charset="-122"/>
                <a:cs typeface="+mn-cs"/>
              </a:rPr>
              <a:t>：</a:t>
            </a:r>
            <a:endParaRPr lang="zh-CN"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1. </a:t>
            </a:r>
            <a:r>
              <a:rPr lang="zh-CN" altLang="zh-CN" sz="1200" kern="1200" dirty="0" smtClean="0">
                <a:solidFill>
                  <a:schemeClr val="tx1"/>
                </a:solidFill>
                <a:effectLst/>
                <a:latin typeface="Arial" charset="0"/>
                <a:ea typeface="宋体" pitchFamily="2" charset="-122"/>
                <a:cs typeface="+mn-cs"/>
              </a:rPr>
              <a:t>首先耐心听他讲解：弄懂他想说的，尽力去理解他的思路，逐步指出问题所在；</a:t>
            </a:r>
          </a:p>
          <a:p>
            <a:r>
              <a:rPr lang="en-US" altLang="zh-CN" sz="1200" kern="1200" dirty="0" smtClean="0">
                <a:solidFill>
                  <a:schemeClr val="tx1"/>
                </a:solidFill>
                <a:effectLst/>
                <a:latin typeface="Arial" charset="0"/>
                <a:ea typeface="宋体" pitchFamily="2" charset="-122"/>
                <a:cs typeface="+mn-cs"/>
              </a:rPr>
              <a:t>2. </a:t>
            </a:r>
            <a:r>
              <a:rPr lang="zh-CN" altLang="zh-CN" sz="1200" kern="1200" dirty="0" smtClean="0">
                <a:solidFill>
                  <a:schemeClr val="tx1"/>
                </a:solidFill>
                <a:effectLst/>
                <a:latin typeface="Arial" charset="0"/>
                <a:ea typeface="宋体" pitchFamily="2" charset="-122"/>
                <a:cs typeface="+mn-cs"/>
              </a:rPr>
              <a:t>如果指出了问题他仍然坚持，在进度允许范围内帮他制定一个可以短期验证的方案，给他一个非常明确的时间段去做验证；</a:t>
            </a:r>
          </a:p>
          <a:p>
            <a:r>
              <a:rPr lang="en-US" altLang="zh-CN" sz="1200" kern="1200" dirty="0" smtClean="0">
                <a:solidFill>
                  <a:schemeClr val="tx1"/>
                </a:solidFill>
                <a:effectLst/>
                <a:latin typeface="Arial" charset="0"/>
                <a:ea typeface="宋体" pitchFamily="2" charset="-122"/>
                <a:cs typeface="+mn-cs"/>
              </a:rPr>
              <a:t>3. </a:t>
            </a:r>
            <a:r>
              <a:rPr lang="zh-CN" altLang="zh-CN" sz="1200" kern="1200" dirty="0" smtClean="0">
                <a:solidFill>
                  <a:schemeClr val="tx1"/>
                </a:solidFill>
                <a:effectLst/>
                <a:latin typeface="Arial" charset="0"/>
                <a:ea typeface="宋体" pitchFamily="2" charset="-122"/>
                <a:cs typeface="+mn-cs"/>
              </a:rPr>
              <a:t>验证后如果证明了他是错的，再帮助他分析；如果验证了他是对的，勇敢承认自己当时的判断失误；</a:t>
            </a:r>
          </a:p>
          <a:p>
            <a:r>
              <a:rPr lang="en-US" altLang="zh-CN" sz="1200" kern="1200" dirty="0" smtClean="0">
                <a:solidFill>
                  <a:schemeClr val="tx1"/>
                </a:solidFill>
                <a:effectLst/>
                <a:latin typeface="Arial" charset="0"/>
                <a:ea typeface="宋体" pitchFamily="2" charset="-122"/>
                <a:cs typeface="+mn-cs"/>
              </a:rPr>
              <a:t>4. </a:t>
            </a:r>
            <a:r>
              <a:rPr lang="zh-CN" altLang="zh-CN" sz="1200" kern="1200" dirty="0" smtClean="0">
                <a:solidFill>
                  <a:schemeClr val="tx1"/>
                </a:solidFill>
                <a:effectLst/>
                <a:latin typeface="Arial" charset="0"/>
                <a:ea typeface="宋体" pitchFamily="2" charset="-122"/>
                <a:cs typeface="+mn-cs"/>
              </a:rPr>
              <a:t>在整件事情完成后，指出他固执和争执的缺点，明确告诉以后遇到类似情况他怎么样做更好。</a:t>
            </a:r>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7</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C</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说明：这个问题属于技术上的问题，非原则性问题。</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1. </a:t>
            </a:r>
            <a:r>
              <a:rPr lang="zh-CN" altLang="zh-CN" sz="1200" kern="1200" dirty="0" smtClean="0">
                <a:solidFill>
                  <a:schemeClr val="tx1"/>
                </a:solidFill>
                <a:effectLst/>
                <a:latin typeface="Arial" charset="0"/>
                <a:ea typeface="宋体" pitchFamily="2" charset="-122"/>
                <a:cs typeface="+mn-cs"/>
              </a:rPr>
              <a:t>作为指导人有义务帮助被指导人找到正确的分析问题和解决问题的方法和思路。</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2.</a:t>
            </a:r>
            <a:r>
              <a:rPr lang="en-US" altLang="zh-CN" sz="1200" kern="1200" baseline="0" dirty="0" smtClean="0">
                <a:solidFill>
                  <a:schemeClr val="tx1"/>
                </a:solidFill>
                <a:effectLst/>
                <a:latin typeface="Arial" charset="0"/>
                <a:ea typeface="宋体" pitchFamily="2" charset="-122"/>
                <a:cs typeface="+mn-cs"/>
              </a:rPr>
              <a:t> </a:t>
            </a:r>
            <a:r>
              <a:rPr lang="zh-CN" altLang="zh-CN" sz="1200" kern="1200" dirty="0" smtClean="0">
                <a:solidFill>
                  <a:schemeClr val="tx1"/>
                </a:solidFill>
                <a:effectLst/>
                <a:latin typeface="Arial" charset="0"/>
                <a:ea typeface="宋体" pitchFamily="2" charset="-122"/>
                <a:cs typeface="+mn-cs"/>
              </a:rPr>
              <a:t>而在指出问题的时候，不要只看到</a:t>
            </a:r>
            <a:r>
              <a:rPr lang="zh-CN" altLang="en-US" sz="1200" kern="1200" dirty="0" smtClean="0">
                <a:solidFill>
                  <a:schemeClr val="tx1"/>
                </a:solidFill>
                <a:effectLst/>
                <a:latin typeface="Arial" charset="0"/>
                <a:ea typeface="宋体" pitchFamily="2" charset="-122"/>
                <a:cs typeface="+mn-cs"/>
              </a:rPr>
              <a:t>缺点</a:t>
            </a:r>
            <a:r>
              <a:rPr lang="zh-CN" altLang="zh-CN" sz="1200" kern="1200" dirty="0" smtClean="0">
                <a:solidFill>
                  <a:schemeClr val="tx1"/>
                </a:solidFill>
                <a:effectLst/>
                <a:latin typeface="Arial" charset="0"/>
                <a:ea typeface="宋体" pitchFamily="2" charset="-122"/>
                <a:cs typeface="+mn-cs"/>
              </a:rPr>
              <a:t>，对工作中的闪光点应及时提出表扬。</a:t>
            </a:r>
            <a:endParaRPr lang="en-US" altLang="zh-CN" sz="1200" kern="1200" dirty="0" smtClean="0">
              <a:solidFill>
                <a:schemeClr val="tx1"/>
              </a:solidFill>
              <a:effectLst/>
              <a:latin typeface="Arial" charset="0"/>
              <a:ea typeface="宋体" pitchFamily="2" charset="-122"/>
              <a:cs typeface="+mn-cs"/>
            </a:endParaRPr>
          </a:p>
          <a:p>
            <a:r>
              <a:rPr lang="en-US" altLang="zh-CN" sz="1200" kern="1200" dirty="0" smtClean="0">
                <a:solidFill>
                  <a:schemeClr val="tx1"/>
                </a:solidFill>
                <a:effectLst/>
                <a:latin typeface="Arial" charset="0"/>
                <a:ea typeface="宋体" pitchFamily="2" charset="-122"/>
                <a:cs typeface="+mn-cs"/>
              </a:rPr>
              <a:t>3. </a:t>
            </a:r>
            <a:r>
              <a:rPr lang="zh-CN" altLang="zh-CN" sz="1200" kern="1200" dirty="0" smtClean="0">
                <a:solidFill>
                  <a:schemeClr val="tx1"/>
                </a:solidFill>
                <a:effectLst/>
                <a:latin typeface="Arial" charset="0"/>
                <a:ea typeface="宋体" pitchFamily="2" charset="-122"/>
                <a:cs typeface="+mn-cs"/>
              </a:rPr>
              <a:t>这个问题不能直接选</a:t>
            </a:r>
            <a:r>
              <a:rPr lang="en-US" altLang="zh-CN" sz="1200" kern="1200" dirty="0" smtClean="0">
                <a:solidFill>
                  <a:schemeClr val="tx1"/>
                </a:solidFill>
                <a:effectLst/>
                <a:latin typeface="Arial" charset="0"/>
                <a:ea typeface="宋体" pitchFamily="2" charset="-122"/>
                <a:cs typeface="+mn-cs"/>
              </a:rPr>
              <a:t>D</a:t>
            </a:r>
            <a:r>
              <a:rPr lang="zh-CN" altLang="zh-CN" sz="1200" kern="1200" dirty="0" smtClean="0">
                <a:solidFill>
                  <a:schemeClr val="tx1"/>
                </a:solidFill>
                <a:effectLst/>
                <a:latin typeface="Arial" charset="0"/>
                <a:ea typeface="宋体" pitchFamily="2" charset="-122"/>
                <a:cs typeface="+mn-cs"/>
              </a:rPr>
              <a:t>，但若是这类问题反复出现，新人能力上明显存在问题，需要及时与</a:t>
            </a:r>
            <a:r>
              <a:rPr lang="en-US" altLang="zh-CN" sz="1200" kern="1200" dirty="0" smtClean="0">
                <a:solidFill>
                  <a:schemeClr val="tx1"/>
                </a:solidFill>
                <a:effectLst/>
                <a:latin typeface="Arial" charset="0"/>
                <a:ea typeface="宋体" pitchFamily="2" charset="-122"/>
                <a:cs typeface="+mn-cs"/>
              </a:rPr>
              <a:t>manager</a:t>
            </a:r>
            <a:r>
              <a:rPr lang="zh-CN" altLang="zh-CN" sz="1200" kern="1200" dirty="0" smtClean="0">
                <a:solidFill>
                  <a:schemeClr val="tx1"/>
                </a:solidFill>
                <a:effectLst/>
                <a:latin typeface="Arial" charset="0"/>
                <a:ea typeface="宋体" pitchFamily="2" charset="-122"/>
                <a:cs typeface="+mn-cs"/>
              </a:rPr>
              <a:t>讨论并协商解决方案。</a:t>
            </a:r>
          </a:p>
          <a:p>
            <a:endParaRPr lang="en-US"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这里注意说明一下对于非原则性的问题如何指正：</a:t>
            </a:r>
          </a:p>
          <a:p>
            <a:r>
              <a:rPr lang="zh-CN" altLang="zh-CN" sz="1200" i="1" kern="1200" dirty="0" smtClean="0">
                <a:solidFill>
                  <a:schemeClr val="tx1"/>
                </a:solidFill>
                <a:effectLst/>
                <a:latin typeface="Arial" charset="0"/>
                <a:ea typeface="宋体" pitchFamily="2" charset="-122"/>
                <a:cs typeface="+mn-cs"/>
              </a:rPr>
              <a:t>切忌把非流程且非原则性的问题（例如：技术问题错误、思考不全面、经验不足导致的问题等）也邮件通报出来直接批评，挫伤新人积极性。可以先鼓励说明其中的亮点，再说明问题。</a:t>
            </a:r>
            <a:endParaRPr lang="zh-CN" altLang="zh-CN" sz="1200" kern="1200" dirty="0" smtClean="0">
              <a:solidFill>
                <a:schemeClr val="tx1"/>
              </a:solidFill>
              <a:effectLst/>
              <a:latin typeface="Arial" charset="0"/>
              <a:ea typeface="宋体" pitchFamily="2" charset="-122"/>
              <a:cs typeface="+mn-cs"/>
            </a:endParaRPr>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8</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答案：</a:t>
            </a:r>
            <a:r>
              <a:rPr lang="en-US" altLang="zh-CN" dirty="0" smtClean="0"/>
              <a:t>B</a:t>
            </a:r>
            <a:r>
              <a:rPr lang="zh-CN" altLang="en-US" dirty="0" smtClean="0"/>
              <a:t>，</a:t>
            </a:r>
            <a:r>
              <a:rPr lang="en-US" altLang="zh-CN" dirty="0" smtClean="0"/>
              <a:t>D</a:t>
            </a:r>
            <a:r>
              <a:rPr lang="zh-CN" altLang="en-US" dirty="0" smtClean="0"/>
              <a:t>是次优解</a:t>
            </a:r>
          </a:p>
          <a:p>
            <a:r>
              <a:rPr lang="zh-CN" altLang="en-US" dirty="0" smtClean="0"/>
              <a:t>说明：多次劝导依然无效，原因没有确定，可以推测指导人与新人之间存在一定的沟通问题，交流不彻底</a:t>
            </a:r>
          </a:p>
          <a:p>
            <a:r>
              <a:rPr lang="en-US" altLang="zh-CN" dirty="0" smtClean="0"/>
              <a:t>A</a:t>
            </a:r>
            <a:r>
              <a:rPr lang="zh-CN" altLang="en-US" dirty="0" smtClean="0"/>
              <a:t>在原因不确定的情况下，容易激化矛盾</a:t>
            </a:r>
          </a:p>
          <a:p>
            <a:r>
              <a:rPr lang="en-US" altLang="zh-CN" dirty="0" smtClean="0"/>
              <a:t>C</a:t>
            </a:r>
            <a:r>
              <a:rPr lang="zh-CN" altLang="en-US" dirty="0" smtClean="0"/>
              <a:t>其实具有一定的迷惑性，结合之前的表现，</a:t>
            </a:r>
            <a:r>
              <a:rPr lang="en-US" altLang="zh-CN" dirty="0" smtClean="0"/>
              <a:t>c</a:t>
            </a:r>
            <a:r>
              <a:rPr lang="zh-CN" altLang="en-US" dirty="0" smtClean="0"/>
              <a:t>要求的内容落地的时候很难有收效</a:t>
            </a:r>
          </a:p>
          <a:p>
            <a:endParaRPr lang="en-US" altLang="zh-CN" sz="1200" kern="1200" dirty="0" smtClean="0">
              <a:solidFill>
                <a:schemeClr val="tx1"/>
              </a:solidFill>
              <a:effectLst/>
              <a:latin typeface="Arial" charset="0"/>
              <a:ea typeface="宋体" pitchFamily="2" charset="-122"/>
              <a:cs typeface="+mn-cs"/>
            </a:endParaRPr>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9</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10</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答案：</a:t>
            </a:r>
            <a:r>
              <a:rPr lang="en-US" altLang="zh-CN" sz="1200" kern="1200" dirty="0" smtClean="0">
                <a:solidFill>
                  <a:schemeClr val="tx1"/>
                </a:solidFill>
                <a:effectLst/>
                <a:latin typeface="Arial" charset="0"/>
                <a:ea typeface="宋体" pitchFamily="2" charset="-122"/>
                <a:cs typeface="+mn-cs"/>
              </a:rPr>
              <a:t>B</a:t>
            </a:r>
            <a:r>
              <a:rPr lang="zh-CN" altLang="en-US" sz="1200" kern="1200" dirty="0" smtClean="0">
                <a:solidFill>
                  <a:schemeClr val="tx1"/>
                </a:solidFill>
                <a:effectLst/>
                <a:latin typeface="Arial" charset="0"/>
                <a:ea typeface="宋体" pitchFamily="2" charset="-122"/>
                <a:cs typeface="+mn-cs"/>
              </a:rPr>
              <a:t>，</a:t>
            </a:r>
            <a:r>
              <a:rPr lang="en-US" altLang="zh-CN" sz="1200" kern="1200" dirty="0" smtClean="0">
                <a:solidFill>
                  <a:schemeClr val="tx1"/>
                </a:solidFill>
                <a:effectLst/>
                <a:latin typeface="Arial" charset="0"/>
                <a:ea typeface="宋体" pitchFamily="2" charset="-122"/>
                <a:cs typeface="+mn-cs"/>
              </a:rPr>
              <a:t>C</a:t>
            </a:r>
            <a:r>
              <a:rPr lang="zh-CN" altLang="en-US" sz="1200" kern="1200" dirty="0" smtClean="0">
                <a:solidFill>
                  <a:schemeClr val="tx1"/>
                </a:solidFill>
                <a:effectLst/>
                <a:latin typeface="Arial" charset="0"/>
                <a:ea typeface="宋体" pitchFamily="2" charset="-122"/>
                <a:cs typeface="+mn-cs"/>
              </a:rPr>
              <a:t>是次优解</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说明：指导人在开始阶段，经常不会把指导工作算作是一件自己的工作去计划，这样在工作安排上就可能造成工作过满，任务完不成。上面就是这样的一个例子。</a:t>
            </a:r>
          </a:p>
          <a:p>
            <a:r>
              <a:rPr lang="zh-CN" altLang="zh-CN" sz="1200" kern="1200" dirty="0" smtClean="0">
                <a:solidFill>
                  <a:schemeClr val="tx1"/>
                </a:solidFill>
                <a:effectLst/>
                <a:latin typeface="Arial" charset="0"/>
                <a:ea typeface="宋体" pitchFamily="2" charset="-122"/>
                <a:cs typeface="+mn-cs"/>
              </a:rPr>
              <a:t>这里主要想和指导人说明指导工作的重要性：</a:t>
            </a:r>
          </a:p>
          <a:p>
            <a:pPr marL="228600" indent="-228600">
              <a:buAutoNum type="arabicPeriod"/>
            </a:pPr>
            <a:r>
              <a:rPr lang="zh-CN" altLang="zh-CN" sz="1200" i="1" kern="1200" dirty="0" smtClean="0">
                <a:solidFill>
                  <a:schemeClr val="tx1"/>
                </a:solidFill>
                <a:effectLst/>
                <a:latin typeface="Arial" charset="0"/>
                <a:ea typeface="宋体" pitchFamily="2" charset="-122"/>
                <a:cs typeface="+mn-cs"/>
              </a:rPr>
              <a:t>我们很多的新同事都是刚刚从学校毕业开始工作。他们基本的思考、工作习惯就是在这个时期养成。在这期间里，指导人对他的影响最大。</a:t>
            </a:r>
            <a:endParaRPr lang="en-US" altLang="zh-CN" sz="1200" i="1" kern="1200" dirty="0" smtClean="0">
              <a:solidFill>
                <a:schemeClr val="tx1"/>
              </a:solidFill>
              <a:effectLst/>
              <a:latin typeface="Arial" charset="0"/>
              <a:ea typeface="宋体" pitchFamily="2" charset="-122"/>
              <a:cs typeface="+mn-cs"/>
            </a:endParaRPr>
          </a:p>
          <a:p>
            <a:pPr marL="228600" indent="-228600">
              <a:buAutoNum type="arabicPeriod"/>
            </a:pPr>
            <a:r>
              <a:rPr lang="zh-CN" altLang="zh-CN" sz="1200" i="1" kern="1200" dirty="0" smtClean="0">
                <a:solidFill>
                  <a:schemeClr val="tx1"/>
                </a:solidFill>
                <a:effectLst/>
                <a:latin typeface="Arial" charset="0"/>
                <a:ea typeface="宋体" pitchFamily="2" charset="-122"/>
                <a:cs typeface="+mn-cs"/>
              </a:rPr>
              <a:t>基本的职业习惯将深深的影响新人以后很长时间的工作。所以，不管是对公司还是对个人，指导人所肩负的责任都是重大的。</a:t>
            </a:r>
            <a:endParaRPr lang="zh-CN" altLang="zh-CN" sz="1200" kern="1200" dirty="0" smtClean="0">
              <a:solidFill>
                <a:schemeClr val="tx1"/>
              </a:solidFill>
              <a:effectLst/>
              <a:latin typeface="Arial" charset="0"/>
              <a:ea typeface="宋体" pitchFamily="2" charset="-122"/>
              <a:cs typeface="+mn-cs"/>
            </a:endParaRPr>
          </a:p>
          <a:p>
            <a:r>
              <a:rPr lang="zh-CN" altLang="zh-CN" sz="1200" kern="1200" dirty="0" smtClean="0">
                <a:solidFill>
                  <a:schemeClr val="tx1"/>
                </a:solidFill>
                <a:effectLst/>
                <a:latin typeface="Arial" charset="0"/>
                <a:ea typeface="宋体" pitchFamily="2" charset="-122"/>
                <a:cs typeface="+mn-cs"/>
              </a:rPr>
              <a:t>至于这道题目，是借优先级安排来阐明指导工作的优先级。</a:t>
            </a:r>
          </a:p>
          <a:p>
            <a:r>
              <a:rPr lang="zh-CN" altLang="zh-CN" sz="1200" kern="1200" dirty="0" smtClean="0">
                <a:solidFill>
                  <a:schemeClr val="tx1"/>
                </a:solidFill>
                <a:effectLst/>
                <a:latin typeface="Arial" charset="0"/>
                <a:ea typeface="宋体" pitchFamily="2" charset="-122"/>
                <a:cs typeface="+mn-cs"/>
              </a:rPr>
              <a:t>选</a:t>
            </a:r>
            <a:r>
              <a:rPr lang="en-US" altLang="zh-CN" sz="1200" kern="1200" dirty="0" smtClean="0">
                <a:solidFill>
                  <a:schemeClr val="tx1"/>
                </a:solidFill>
                <a:effectLst/>
                <a:latin typeface="Arial" charset="0"/>
                <a:ea typeface="宋体" pitchFamily="2" charset="-122"/>
                <a:cs typeface="+mn-cs"/>
              </a:rPr>
              <a:t>B</a:t>
            </a:r>
            <a:r>
              <a:rPr lang="zh-CN" altLang="zh-CN" sz="1200" kern="1200" dirty="0" smtClean="0">
                <a:solidFill>
                  <a:schemeClr val="tx1"/>
                </a:solidFill>
                <a:effectLst/>
                <a:latin typeface="Arial" charset="0"/>
                <a:ea typeface="宋体" pitchFamily="2" charset="-122"/>
                <a:cs typeface="+mn-cs"/>
              </a:rPr>
              <a:t>是指导人已经有了优先级意识，能够主动和经理提出自己的看法，会自己去协调过多工作安排，更合理的安排自己的工作，为指导人的工作留有时间。</a:t>
            </a:r>
          </a:p>
          <a:p>
            <a:r>
              <a:rPr lang="zh-CN" altLang="zh-CN" sz="1200" kern="1200" dirty="0" smtClean="0">
                <a:solidFill>
                  <a:schemeClr val="tx1"/>
                </a:solidFill>
                <a:effectLst/>
                <a:latin typeface="Arial" charset="0"/>
                <a:ea typeface="宋体" pitchFamily="2" charset="-122"/>
                <a:cs typeface="+mn-cs"/>
              </a:rPr>
              <a:t>选</a:t>
            </a:r>
            <a:r>
              <a:rPr lang="en-US" altLang="zh-CN" sz="1200" kern="1200" dirty="0" smtClean="0">
                <a:solidFill>
                  <a:schemeClr val="tx1"/>
                </a:solidFill>
                <a:effectLst/>
                <a:latin typeface="Arial" charset="0"/>
                <a:ea typeface="宋体" pitchFamily="2" charset="-122"/>
                <a:cs typeface="+mn-cs"/>
              </a:rPr>
              <a:t>C</a:t>
            </a:r>
            <a:r>
              <a:rPr lang="zh-CN" altLang="zh-CN" sz="1200" kern="1200" dirty="0" smtClean="0">
                <a:solidFill>
                  <a:schemeClr val="tx1"/>
                </a:solidFill>
                <a:effectLst/>
                <a:latin typeface="Arial" charset="0"/>
                <a:ea typeface="宋体" pitchFamily="2" charset="-122"/>
                <a:cs typeface="+mn-cs"/>
              </a:rPr>
              <a:t>是一般方法，求助于</a:t>
            </a:r>
            <a:r>
              <a:rPr lang="en-US" altLang="zh-CN" sz="1200" kern="1200" dirty="0" smtClean="0">
                <a:solidFill>
                  <a:schemeClr val="tx1"/>
                </a:solidFill>
                <a:effectLst/>
                <a:latin typeface="Arial" charset="0"/>
                <a:ea typeface="宋体" pitchFamily="2" charset="-122"/>
                <a:cs typeface="+mn-cs"/>
              </a:rPr>
              <a:t>topic manager</a:t>
            </a:r>
            <a:r>
              <a:rPr lang="zh-CN" altLang="zh-CN" sz="1200" kern="1200" dirty="0" smtClean="0">
                <a:solidFill>
                  <a:schemeClr val="tx1"/>
                </a:solidFill>
                <a:effectLst/>
                <a:latin typeface="Arial" charset="0"/>
                <a:ea typeface="宋体" pitchFamily="2" charset="-122"/>
                <a:cs typeface="+mn-cs"/>
              </a:rPr>
              <a:t>，了解如何处理。次优解。</a:t>
            </a:r>
          </a:p>
          <a:p>
            <a:endParaRPr lang="zh-CN" altLang="en-US" dirty="0" smtClean="0"/>
          </a:p>
          <a:p>
            <a:endParaRPr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4CD293F-0200-364B-8F02-3FACC71E6226}" type="slidenum">
              <a:rPr kumimoji="1" lang="zh-CN" altLang="en-US" smtClean="0"/>
              <a:t>11</a:t>
            </a:fld>
            <a:endParaRPr kumimoji="1" lang="zh-CN" altLang="en-US"/>
          </a:p>
        </p:txBody>
      </p:sp>
    </p:spTree>
    <p:extLst>
      <p:ext uri="{BB962C8B-B14F-4D97-AF65-F5344CB8AC3E}">
        <p14:creationId xmlns:p14="http://schemas.microsoft.com/office/powerpoint/2010/main" val="883645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1"/>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05" indent="0" algn="ctr">
              <a:buNone/>
              <a:defRPr>
                <a:solidFill>
                  <a:schemeClr val="tx1">
                    <a:tint val="75000"/>
                  </a:schemeClr>
                </a:solidFill>
              </a:defRPr>
            </a:lvl2pPr>
            <a:lvl3pPr marL="914210" indent="0" algn="ctr">
              <a:buNone/>
              <a:defRPr>
                <a:solidFill>
                  <a:schemeClr val="tx1">
                    <a:tint val="75000"/>
                  </a:schemeClr>
                </a:solidFill>
              </a:defRPr>
            </a:lvl3pPr>
            <a:lvl4pPr marL="1371315" indent="0" algn="ctr">
              <a:buNone/>
              <a:defRPr>
                <a:solidFill>
                  <a:schemeClr val="tx1">
                    <a:tint val="75000"/>
                  </a:schemeClr>
                </a:solidFill>
              </a:defRPr>
            </a:lvl4pPr>
            <a:lvl5pPr marL="1828420" indent="0" algn="ctr">
              <a:buNone/>
              <a:defRPr>
                <a:solidFill>
                  <a:schemeClr val="tx1">
                    <a:tint val="75000"/>
                  </a:schemeClr>
                </a:solidFill>
              </a:defRPr>
            </a:lvl5pPr>
            <a:lvl6pPr marL="2285526" indent="0" algn="ctr">
              <a:buNone/>
              <a:defRPr>
                <a:solidFill>
                  <a:schemeClr val="tx1">
                    <a:tint val="75000"/>
                  </a:schemeClr>
                </a:solidFill>
              </a:defRPr>
            </a:lvl6pPr>
            <a:lvl7pPr marL="2742631" indent="0" algn="ctr">
              <a:buNone/>
              <a:defRPr>
                <a:solidFill>
                  <a:schemeClr val="tx1">
                    <a:tint val="75000"/>
                  </a:schemeClr>
                </a:solidFill>
              </a:defRPr>
            </a:lvl7pPr>
            <a:lvl8pPr marL="3199736" indent="0" algn="ctr">
              <a:buNone/>
              <a:defRPr>
                <a:solidFill>
                  <a:schemeClr val="tx1">
                    <a:tint val="75000"/>
                  </a:schemeClr>
                </a:solidFill>
              </a:defRPr>
            </a:lvl8pPr>
            <a:lvl9pPr marL="365684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pic>
        <p:nvPicPr>
          <p:cNvPr id="8" name="图片 9" descr="logo4.em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019" y="62890"/>
            <a:ext cx="1391192" cy="27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864549"/>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spTree>
    <p:extLst>
      <p:ext uri="{BB962C8B-B14F-4D97-AF65-F5344CB8AC3E}">
        <p14:creationId xmlns:p14="http://schemas.microsoft.com/office/powerpoint/2010/main" val="1009024102"/>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spTree>
    <p:extLst>
      <p:ext uri="{BB962C8B-B14F-4D97-AF65-F5344CB8AC3E}">
        <p14:creationId xmlns:p14="http://schemas.microsoft.com/office/powerpoint/2010/main" val="1342106824"/>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0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1200"/>
            </a:lvl1p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zh-CN" altLang="en-US" dirty="0"/>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a:defRPr/>
            </a:pPr>
            <a:fld id="{FAF5AE36-2CD7-4A41-829F-792DB7E5F414}" type="datetimeFigureOut">
              <a:rPr lang="zh-CN" altLang="en-US"/>
              <a:pPr>
                <a:defRPr/>
              </a:pPr>
              <a:t>17/3/30</a:t>
            </a:fld>
            <a:endParaRPr lang="zh-CN" altLang="en-US"/>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a:defRPr/>
            </a:pPr>
            <a:endParaRPr lang="zh-CN" altLang="en-US"/>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a:defRPr/>
            </a:pPr>
            <a:fld id="{2E9CB9DB-3084-2048-A1D7-C80F5C27D6A4}" type="slidenum">
              <a:rPr lang="zh-CN" altLang="en-US"/>
              <a:pPr>
                <a:defRPr/>
              </a:pPr>
              <a:t>‹#›</a:t>
            </a:fld>
            <a:endParaRPr lang="zh-CN" altLang="en-US"/>
          </a:p>
        </p:txBody>
      </p:sp>
      <p:pic>
        <p:nvPicPr>
          <p:cNvPr id="7" name="图片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5127" y="495158"/>
            <a:ext cx="277888" cy="27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937419"/>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1"/>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05" indent="0" algn="ctr">
              <a:buNone/>
              <a:defRPr>
                <a:solidFill>
                  <a:schemeClr val="tx1">
                    <a:tint val="75000"/>
                  </a:schemeClr>
                </a:solidFill>
              </a:defRPr>
            </a:lvl2pPr>
            <a:lvl3pPr marL="914210" indent="0" algn="ctr">
              <a:buNone/>
              <a:defRPr>
                <a:solidFill>
                  <a:schemeClr val="tx1">
                    <a:tint val="75000"/>
                  </a:schemeClr>
                </a:solidFill>
              </a:defRPr>
            </a:lvl3pPr>
            <a:lvl4pPr marL="1371315" indent="0" algn="ctr">
              <a:buNone/>
              <a:defRPr>
                <a:solidFill>
                  <a:schemeClr val="tx1">
                    <a:tint val="75000"/>
                  </a:schemeClr>
                </a:solidFill>
              </a:defRPr>
            </a:lvl4pPr>
            <a:lvl5pPr marL="1828420" indent="0" algn="ctr">
              <a:buNone/>
              <a:defRPr>
                <a:solidFill>
                  <a:schemeClr val="tx1">
                    <a:tint val="75000"/>
                  </a:schemeClr>
                </a:solidFill>
              </a:defRPr>
            </a:lvl5pPr>
            <a:lvl6pPr marL="2285526" indent="0" algn="ctr">
              <a:buNone/>
              <a:defRPr>
                <a:solidFill>
                  <a:schemeClr val="tx1">
                    <a:tint val="75000"/>
                  </a:schemeClr>
                </a:solidFill>
              </a:defRPr>
            </a:lvl6pPr>
            <a:lvl7pPr marL="2742631" indent="0" algn="ctr">
              <a:buNone/>
              <a:defRPr>
                <a:solidFill>
                  <a:schemeClr val="tx1">
                    <a:tint val="75000"/>
                  </a:schemeClr>
                </a:solidFill>
              </a:defRPr>
            </a:lvl7pPr>
            <a:lvl8pPr marL="3199736" indent="0" algn="ctr">
              <a:buNone/>
              <a:defRPr>
                <a:solidFill>
                  <a:schemeClr val="tx1">
                    <a:tint val="75000"/>
                  </a:schemeClr>
                </a:solidFill>
              </a:defRPr>
            </a:lvl8pPr>
            <a:lvl9pPr marL="365684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028CAD77-7C7D-3A48-8D07-7C56FB21BFB8}"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0DBF085E-F94D-2949-9965-D4688DCD23B3}"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pic>
        <p:nvPicPr>
          <p:cNvPr id="8" name="图片 9" descr="logo4.em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2753" y="1180490"/>
            <a:ext cx="1391192" cy="277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1061861"/>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0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1200"/>
            </a:lvl1p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zh-CN" altLang="en-US" dirty="0"/>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FAF5AE36-2CD7-4A41-829F-792DB7E5F414}"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2E9CB9DB-3084-2048-A1D7-C80F5C27D6A4}"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pic>
        <p:nvPicPr>
          <p:cNvPr id="7" name="图片 1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5127" y="495158"/>
            <a:ext cx="277888" cy="278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30705"/>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7"/>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05" indent="0">
              <a:buNone/>
              <a:defRPr sz="1800">
                <a:solidFill>
                  <a:schemeClr val="tx1">
                    <a:tint val="75000"/>
                  </a:schemeClr>
                </a:solidFill>
              </a:defRPr>
            </a:lvl2pPr>
            <a:lvl3pPr marL="914210" indent="0">
              <a:buNone/>
              <a:defRPr sz="1600">
                <a:solidFill>
                  <a:schemeClr val="tx1">
                    <a:tint val="75000"/>
                  </a:schemeClr>
                </a:solidFill>
              </a:defRPr>
            </a:lvl3pPr>
            <a:lvl4pPr marL="1371315" indent="0">
              <a:buNone/>
              <a:defRPr sz="1400">
                <a:solidFill>
                  <a:schemeClr val="tx1">
                    <a:tint val="75000"/>
                  </a:schemeClr>
                </a:solidFill>
              </a:defRPr>
            </a:lvl4pPr>
            <a:lvl5pPr marL="1828420" indent="0">
              <a:buNone/>
              <a:defRPr sz="1400">
                <a:solidFill>
                  <a:schemeClr val="tx1">
                    <a:tint val="75000"/>
                  </a:schemeClr>
                </a:solidFill>
              </a:defRPr>
            </a:lvl5pPr>
            <a:lvl6pPr marL="2285526" indent="0">
              <a:buNone/>
              <a:defRPr sz="1400">
                <a:solidFill>
                  <a:schemeClr val="tx1">
                    <a:tint val="75000"/>
                  </a:schemeClr>
                </a:solidFill>
              </a:defRPr>
            </a:lvl6pPr>
            <a:lvl7pPr marL="2742631" indent="0">
              <a:buNone/>
              <a:defRPr sz="1400">
                <a:solidFill>
                  <a:schemeClr val="tx1">
                    <a:tint val="75000"/>
                  </a:schemeClr>
                </a:solidFill>
              </a:defRPr>
            </a:lvl7pPr>
            <a:lvl8pPr marL="3199736" indent="0">
              <a:buNone/>
              <a:defRPr sz="1400">
                <a:solidFill>
                  <a:schemeClr val="tx1">
                    <a:tint val="75000"/>
                  </a:schemeClr>
                </a:solidFill>
              </a:defRPr>
            </a:lvl8pPr>
            <a:lvl9pPr marL="365684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42723E6F-D24F-9F42-BA95-D3BFB195C5E3}"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58FD233B-4B1D-0A4D-BDAD-29B99BE8AAD2}"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spTree>
    <p:extLst>
      <p:ext uri="{BB962C8B-B14F-4D97-AF65-F5344CB8AC3E}">
        <p14:creationId xmlns:p14="http://schemas.microsoft.com/office/powerpoint/2010/main" val="280353530"/>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6B6A2F96-7C26-834F-AC55-27E2737AEF39}"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6"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7"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8C5E7B51-ECA8-3340-96AA-5DAABDBAB83F}"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spTree>
    <p:extLst>
      <p:ext uri="{BB962C8B-B14F-4D97-AF65-F5344CB8AC3E}">
        <p14:creationId xmlns:p14="http://schemas.microsoft.com/office/powerpoint/2010/main" val="1135818272"/>
      </p:ext>
    </p:extLst>
  </p:cSld>
  <p:clrMapOvr>
    <a:masterClrMapping/>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p:spPr>
        <p:txBody>
          <a:bodyPr anchor="b"/>
          <a:lstStyle>
            <a:lvl1pPr marL="0" indent="0">
              <a:buNone/>
              <a:defRPr sz="2400" b="1"/>
            </a:lvl1pPr>
            <a:lvl2pPr marL="457105" indent="0">
              <a:buNone/>
              <a:defRPr sz="2000" b="1"/>
            </a:lvl2pPr>
            <a:lvl3pPr marL="914210" indent="0">
              <a:buNone/>
              <a:defRPr sz="1800" b="1"/>
            </a:lvl3pPr>
            <a:lvl4pPr marL="1371315" indent="0">
              <a:buNone/>
              <a:defRPr sz="1600" b="1"/>
            </a:lvl4pPr>
            <a:lvl5pPr marL="1828420" indent="0">
              <a:buNone/>
              <a:defRPr sz="1600" b="1"/>
            </a:lvl5pPr>
            <a:lvl6pPr marL="2285526" indent="0">
              <a:buNone/>
              <a:defRPr sz="1600" b="1"/>
            </a:lvl6pPr>
            <a:lvl7pPr marL="2742631" indent="0">
              <a:buNone/>
              <a:defRPr sz="1600" b="1"/>
            </a:lvl7pPr>
            <a:lvl8pPr marL="3199736" indent="0">
              <a:buNone/>
              <a:defRPr sz="1600" b="1"/>
            </a:lvl8pPr>
            <a:lvl9pPr marL="365684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8" y="1151336"/>
            <a:ext cx="4041775" cy="479822"/>
          </a:xfrm>
        </p:spPr>
        <p:txBody>
          <a:bodyPr anchor="b"/>
          <a:lstStyle>
            <a:lvl1pPr marL="0" indent="0">
              <a:buNone/>
              <a:defRPr sz="2400" b="1"/>
            </a:lvl1pPr>
            <a:lvl2pPr marL="457105" indent="0">
              <a:buNone/>
              <a:defRPr sz="2000" b="1"/>
            </a:lvl2pPr>
            <a:lvl3pPr marL="914210" indent="0">
              <a:buNone/>
              <a:defRPr sz="1800" b="1"/>
            </a:lvl3pPr>
            <a:lvl4pPr marL="1371315" indent="0">
              <a:buNone/>
              <a:defRPr sz="1600" b="1"/>
            </a:lvl4pPr>
            <a:lvl5pPr marL="1828420" indent="0">
              <a:buNone/>
              <a:defRPr sz="1600" b="1"/>
            </a:lvl5pPr>
            <a:lvl6pPr marL="2285526" indent="0">
              <a:buNone/>
              <a:defRPr sz="1600" b="1"/>
            </a:lvl6pPr>
            <a:lvl7pPr marL="2742631" indent="0">
              <a:buNone/>
              <a:defRPr sz="1600" b="1"/>
            </a:lvl7pPr>
            <a:lvl8pPr marL="3199736" indent="0">
              <a:buNone/>
              <a:defRPr sz="1600" b="1"/>
            </a:lvl8pPr>
            <a:lvl9pPr marL="365684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89CCA60C-FCFA-0040-8680-DBDD7A49CD7F}"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8"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9"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5A55425E-1808-B64A-B637-787CCD98241A}"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spTree>
    <p:extLst>
      <p:ext uri="{BB962C8B-B14F-4D97-AF65-F5344CB8AC3E}">
        <p14:creationId xmlns:p14="http://schemas.microsoft.com/office/powerpoint/2010/main" val="4230905549"/>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8A9B034C-23E2-B34A-813A-928183B41976}"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4"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5"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F704836B-389F-5143-837D-DBE7B0096C04}"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spTree>
    <p:extLst>
      <p:ext uri="{BB962C8B-B14F-4D97-AF65-F5344CB8AC3E}">
        <p14:creationId xmlns:p14="http://schemas.microsoft.com/office/powerpoint/2010/main" val="2063518356"/>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AF6AFA19-42BC-E444-B297-3A468AE3776B}"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3"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4"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54FF5F58-2A9D-A540-A076-D01235FB25B2}"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spTree>
    <p:extLst>
      <p:ext uri="{BB962C8B-B14F-4D97-AF65-F5344CB8AC3E}">
        <p14:creationId xmlns:p14="http://schemas.microsoft.com/office/powerpoint/2010/main" val="2555731575"/>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127001" y="1199771"/>
            <a:ext cx="8904110" cy="3394236"/>
          </a:xfrm>
        </p:spPr>
        <p:txBody>
          <a:bodyPr/>
          <a:lstStyle>
            <a:lvl1pPr marL="340943" indent="-340943">
              <a:buFont typeface="Wingdings" charset="2"/>
              <a:buChar char="l"/>
              <a:defRPr sz="1400">
                <a:solidFill>
                  <a:schemeClr val="tx1">
                    <a:lumMod val="85000"/>
                    <a:lumOff val="15000"/>
                  </a:schemeClr>
                </a:solidFill>
              </a:defRPr>
            </a:lvl1pPr>
            <a:lvl2pPr>
              <a:defRPr sz="1400">
                <a:solidFill>
                  <a:schemeClr val="tx1">
                    <a:lumMod val="85000"/>
                    <a:lumOff val="15000"/>
                  </a:schemeClr>
                </a:solidFill>
              </a:defRPr>
            </a:lvl2pPr>
            <a:lvl3pPr>
              <a:defRPr sz="1400">
                <a:solidFill>
                  <a:schemeClr val="tx1">
                    <a:lumMod val="85000"/>
                    <a:lumOff val="15000"/>
                  </a:schemeClr>
                </a:solidFill>
              </a:defRPr>
            </a:lvl3pPr>
            <a:lvl4pPr>
              <a:defRPr sz="1400">
                <a:solidFill>
                  <a:schemeClr val="tx1">
                    <a:lumMod val="85000"/>
                    <a:lumOff val="15000"/>
                  </a:schemeClr>
                </a:solidFill>
              </a:defRPr>
            </a:lvl4pPr>
            <a:lvl5pPr>
              <a:defRPr sz="1400">
                <a:solidFill>
                  <a:schemeClr val="tx1">
                    <a:lumMod val="85000"/>
                    <a:lumOff val="15000"/>
                  </a:schemeClr>
                </a:solidFill>
              </a:defRPr>
            </a:lvl5pPr>
          </a:lstStyle>
          <a:p>
            <a:pPr lvl="0"/>
            <a:r>
              <a:rPr lang="zh-CN" altLang="en-US" dirty="0" smtClean="0"/>
              <a:t>单击此处编辑母版文本样式</a:t>
            </a:r>
          </a:p>
          <a:p>
            <a:pPr lvl="1"/>
            <a:r>
              <a:rPr lang="zh-CN" altLang="en-US" dirty="0" smtClean="0"/>
              <a:t>二级</a:t>
            </a:r>
          </a:p>
          <a:p>
            <a:pPr lvl="2"/>
            <a:r>
              <a:rPr lang="zh-CN" altLang="en-US" dirty="0" smtClean="0"/>
              <a:t>三级</a:t>
            </a:r>
          </a:p>
          <a:p>
            <a:pPr lvl="3"/>
            <a:r>
              <a:rPr lang="zh-CN" altLang="en-US" dirty="0" smtClean="0"/>
              <a:t>四级</a:t>
            </a:r>
          </a:p>
          <a:p>
            <a:pPr lvl="4"/>
            <a:r>
              <a:rPr lang="zh-CN" altLang="en-US" dirty="0" smtClean="0"/>
              <a:t>五级</a:t>
            </a:r>
            <a:endParaRPr lang="zh-CN" altLang="en-US" dirty="0"/>
          </a:p>
        </p:txBody>
      </p:sp>
      <p:sp>
        <p:nvSpPr>
          <p:cNvPr id="13" name="文本占位符 12"/>
          <p:cNvSpPr>
            <a:spLocks noGrp="1"/>
          </p:cNvSpPr>
          <p:nvPr>
            <p:ph type="body" sz="quarter" idx="10" hasCustomPrompt="1"/>
          </p:nvPr>
        </p:nvSpPr>
        <p:spPr>
          <a:xfrm>
            <a:off x="753015" y="440125"/>
            <a:ext cx="1228019" cy="421922"/>
          </a:xfrm>
        </p:spPr>
        <p:txBody>
          <a:bodyPr/>
          <a:lstStyle>
            <a:lvl1pPr marL="0" marR="0" indent="0" algn="l" defTabSz="454882" rtl="0" eaLnBrk="1" fontAlgn="base" latinLnBrk="0" hangingPunct="1">
              <a:lnSpc>
                <a:spcPct val="100000"/>
              </a:lnSpc>
              <a:spcBef>
                <a:spcPct val="20000"/>
              </a:spcBef>
              <a:spcAft>
                <a:spcPct val="0"/>
              </a:spcAft>
              <a:buClrTx/>
              <a:buSzTx/>
              <a:buFont typeface="Arial" charset="0"/>
              <a:buNone/>
              <a:tabLst/>
              <a:defRPr sz="2000">
                <a:solidFill>
                  <a:schemeClr val="tx1">
                    <a:lumMod val="65000"/>
                    <a:lumOff val="35000"/>
                  </a:schemeClr>
                </a:solidFill>
              </a:defRPr>
            </a:lvl1pPr>
            <a:lvl2pPr marL="456635" indent="0">
              <a:buNone/>
              <a:defRPr sz="1400">
                <a:solidFill>
                  <a:schemeClr val="tx1">
                    <a:lumMod val="85000"/>
                    <a:lumOff val="15000"/>
                  </a:schemeClr>
                </a:solidFill>
              </a:defRPr>
            </a:lvl2pPr>
            <a:lvl3pPr marL="915023" indent="0">
              <a:buNone/>
              <a:defRPr sz="1400">
                <a:solidFill>
                  <a:schemeClr val="tx1">
                    <a:lumMod val="85000"/>
                    <a:lumOff val="15000"/>
                  </a:schemeClr>
                </a:solidFill>
              </a:defRPr>
            </a:lvl3pPr>
            <a:lvl4pPr marL="1371659" indent="0">
              <a:buNone/>
              <a:defRPr sz="1400">
                <a:solidFill>
                  <a:schemeClr val="tx1">
                    <a:lumMod val="85000"/>
                    <a:lumOff val="15000"/>
                  </a:schemeClr>
                </a:solidFill>
              </a:defRPr>
            </a:lvl4pPr>
            <a:lvl5pPr marL="1829170" indent="0">
              <a:buNone/>
              <a:defRPr sz="1400">
                <a:solidFill>
                  <a:schemeClr val="tx1">
                    <a:lumMod val="85000"/>
                    <a:lumOff val="15000"/>
                  </a:schemeClr>
                </a:solidFill>
              </a:defRPr>
            </a:lvl5pPr>
          </a:lstStyle>
          <a:p>
            <a:pPr lvl="0"/>
            <a:r>
              <a:rPr kumimoji="1" lang="zh-CN" altLang="en-US" dirty="0" smtClean="0"/>
              <a:t>背景介绍</a:t>
            </a:r>
          </a:p>
        </p:txBody>
      </p:sp>
    </p:spTree>
    <p:extLst>
      <p:ext uri="{BB962C8B-B14F-4D97-AF65-F5344CB8AC3E}">
        <p14:creationId xmlns:p14="http://schemas.microsoft.com/office/powerpoint/2010/main" val="2417100734"/>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105" indent="0">
              <a:buNone/>
              <a:defRPr sz="1200"/>
            </a:lvl2pPr>
            <a:lvl3pPr marL="914210" indent="0">
              <a:buNone/>
              <a:defRPr sz="1000"/>
            </a:lvl3pPr>
            <a:lvl4pPr marL="1371315" indent="0">
              <a:buNone/>
              <a:defRPr sz="900"/>
            </a:lvl4pPr>
            <a:lvl5pPr marL="1828420" indent="0">
              <a:buNone/>
              <a:defRPr sz="900"/>
            </a:lvl5pPr>
            <a:lvl6pPr marL="2285526" indent="0">
              <a:buNone/>
              <a:defRPr sz="900"/>
            </a:lvl6pPr>
            <a:lvl7pPr marL="2742631" indent="0">
              <a:buNone/>
              <a:defRPr sz="900"/>
            </a:lvl7pPr>
            <a:lvl8pPr marL="3199736" indent="0">
              <a:buNone/>
              <a:defRPr sz="900"/>
            </a:lvl8pPr>
            <a:lvl9pPr marL="365684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4CE982EA-C047-AA4A-9D11-1A5DA383CDED}"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6"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7"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856BE934-D549-EB4E-A97F-1C4ED65367DB}"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spTree>
    <p:extLst>
      <p:ext uri="{BB962C8B-B14F-4D97-AF65-F5344CB8AC3E}">
        <p14:creationId xmlns:p14="http://schemas.microsoft.com/office/powerpoint/2010/main" val="3346677896"/>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105" indent="0">
              <a:buNone/>
              <a:defRPr sz="2800"/>
            </a:lvl2pPr>
            <a:lvl3pPr marL="914210" indent="0">
              <a:buNone/>
              <a:defRPr sz="2400"/>
            </a:lvl3pPr>
            <a:lvl4pPr marL="1371315" indent="0">
              <a:buNone/>
              <a:defRPr sz="2000"/>
            </a:lvl4pPr>
            <a:lvl5pPr marL="1828420" indent="0">
              <a:buNone/>
              <a:defRPr sz="2000"/>
            </a:lvl5pPr>
            <a:lvl6pPr marL="2285526" indent="0">
              <a:buNone/>
              <a:defRPr sz="2000"/>
            </a:lvl6pPr>
            <a:lvl7pPr marL="2742631" indent="0">
              <a:buNone/>
              <a:defRPr sz="2000"/>
            </a:lvl7pPr>
            <a:lvl8pPr marL="3199736" indent="0">
              <a:buNone/>
              <a:defRPr sz="2000"/>
            </a:lvl8pPr>
            <a:lvl9pPr marL="365684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5"/>
            <a:ext cx="5486400" cy="603647"/>
          </a:xfrm>
        </p:spPr>
        <p:txBody>
          <a:bodyPr/>
          <a:lstStyle>
            <a:lvl1pPr marL="0" indent="0">
              <a:buNone/>
              <a:defRPr sz="1400"/>
            </a:lvl1pPr>
            <a:lvl2pPr marL="457105" indent="0">
              <a:buNone/>
              <a:defRPr sz="1200"/>
            </a:lvl2pPr>
            <a:lvl3pPr marL="914210" indent="0">
              <a:buNone/>
              <a:defRPr sz="1000"/>
            </a:lvl3pPr>
            <a:lvl4pPr marL="1371315" indent="0">
              <a:buNone/>
              <a:defRPr sz="900"/>
            </a:lvl4pPr>
            <a:lvl5pPr marL="1828420" indent="0">
              <a:buNone/>
              <a:defRPr sz="900"/>
            </a:lvl5pPr>
            <a:lvl6pPr marL="2285526" indent="0">
              <a:buNone/>
              <a:defRPr sz="900"/>
            </a:lvl6pPr>
            <a:lvl7pPr marL="2742631" indent="0">
              <a:buNone/>
              <a:defRPr sz="900"/>
            </a:lvl7pPr>
            <a:lvl8pPr marL="3199736" indent="0">
              <a:buNone/>
              <a:defRPr sz="900"/>
            </a:lvl8pPr>
            <a:lvl9pPr marL="365684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72FB5CF8-97EC-0B40-8496-DCBEDC7153D9}"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6"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7"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95201C5D-4D42-5F44-883F-B992F3BB4461}"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spTree>
    <p:extLst>
      <p:ext uri="{BB962C8B-B14F-4D97-AF65-F5344CB8AC3E}">
        <p14:creationId xmlns:p14="http://schemas.microsoft.com/office/powerpoint/2010/main" val="4035033202"/>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A2755C73-25BB-1D4C-B766-8FA4793BE11D}"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6B769526-21A9-924B-BE48-5E382FB9BCB9}"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spTree>
    <p:extLst>
      <p:ext uri="{BB962C8B-B14F-4D97-AF65-F5344CB8AC3E}">
        <p14:creationId xmlns:p14="http://schemas.microsoft.com/office/powerpoint/2010/main" val="2945941950"/>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050BD42B-4DC9-E046-A9AA-F9EEE05DA153}" type="datetimeFigureOut">
              <a:rPr kumimoji="1" lang="zh-CN" altLang="en-US">
                <a:solidFill>
                  <a:prstClr val="black"/>
                </a:solidFill>
                <a:latin typeface="Calibri" charset="0"/>
                <a:ea typeface="宋体" charset="0"/>
                <a:cs typeface="宋体" charset="0"/>
              </a:rPr>
              <a:pPr defTabSz="454882" fontAlgn="base">
                <a:spcBef>
                  <a:spcPct val="0"/>
                </a:spcBef>
                <a:spcAft>
                  <a:spcPct val="0"/>
                </a:spcAft>
                <a:defRPr/>
              </a:pPr>
              <a:t>17/3/30</a:t>
            </a:fld>
            <a:endParaRPr kumimoji="1" lang="zh-CN" altLang="en-US">
              <a:solidFill>
                <a:prstClr val="black"/>
              </a:solidFill>
              <a:latin typeface="Calibri" charset="0"/>
              <a:ea typeface="宋体" charset="0"/>
              <a:cs typeface="宋体" charset="0"/>
            </a:endParaRPr>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pPr defTabSz="454882" fontAlgn="base">
              <a:spcBef>
                <a:spcPct val="0"/>
              </a:spcBef>
              <a:spcAft>
                <a:spcPct val="0"/>
              </a:spcAft>
              <a:defRPr/>
            </a:pPr>
            <a:endParaRPr kumimoji="1" lang="zh-CN" altLang="en-US">
              <a:solidFill>
                <a:prstClr val="black"/>
              </a:solidFill>
              <a:latin typeface="Calibri" charset="0"/>
              <a:ea typeface="宋体" charset="0"/>
              <a:cs typeface="宋体" charset="0"/>
            </a:endParaRPr>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pPr defTabSz="454882" fontAlgn="base">
              <a:spcBef>
                <a:spcPct val="0"/>
              </a:spcBef>
              <a:spcAft>
                <a:spcPct val="0"/>
              </a:spcAft>
              <a:defRPr/>
            </a:pPr>
            <a:fld id="{ABA3A9CE-1C38-E340-B988-58ED70147D69}" type="slidenum">
              <a:rPr kumimoji="1" lang="zh-CN" altLang="en-US">
                <a:solidFill>
                  <a:prstClr val="black"/>
                </a:solidFill>
                <a:latin typeface="Calibri" charset="0"/>
                <a:ea typeface="宋体" charset="0"/>
                <a:cs typeface="宋体" charset="0"/>
              </a:rPr>
              <a:pPr defTabSz="454882" fontAlgn="base">
                <a:spcBef>
                  <a:spcPct val="0"/>
                </a:spcBef>
                <a:spcAft>
                  <a:spcPct val="0"/>
                </a:spcAft>
                <a:defRPr/>
              </a:pPr>
              <a:t>‹#›</a:t>
            </a:fld>
            <a:endParaRPr kumimoji="1" lang="zh-CN" altLang="en-US">
              <a:solidFill>
                <a:prstClr val="black"/>
              </a:solidFill>
              <a:latin typeface="Calibri" charset="0"/>
              <a:ea typeface="宋体" charset="0"/>
              <a:cs typeface="宋体" charset="0"/>
            </a:endParaRPr>
          </a:p>
        </p:txBody>
      </p:sp>
    </p:spTree>
    <p:extLst>
      <p:ext uri="{BB962C8B-B14F-4D97-AF65-F5344CB8AC3E}">
        <p14:creationId xmlns:p14="http://schemas.microsoft.com/office/powerpoint/2010/main" val="3777995368"/>
      </p:ext>
    </p:extLst>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7"/>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05" indent="0">
              <a:buNone/>
              <a:defRPr sz="1800">
                <a:solidFill>
                  <a:schemeClr val="tx1">
                    <a:tint val="75000"/>
                  </a:schemeClr>
                </a:solidFill>
              </a:defRPr>
            </a:lvl2pPr>
            <a:lvl3pPr marL="914210" indent="0">
              <a:buNone/>
              <a:defRPr sz="1600">
                <a:solidFill>
                  <a:schemeClr val="tx1">
                    <a:tint val="75000"/>
                  </a:schemeClr>
                </a:solidFill>
              </a:defRPr>
            </a:lvl3pPr>
            <a:lvl4pPr marL="1371315" indent="0">
              <a:buNone/>
              <a:defRPr sz="1400">
                <a:solidFill>
                  <a:schemeClr val="tx1">
                    <a:tint val="75000"/>
                  </a:schemeClr>
                </a:solidFill>
              </a:defRPr>
            </a:lvl4pPr>
            <a:lvl5pPr marL="1828420" indent="0">
              <a:buNone/>
              <a:defRPr sz="1400">
                <a:solidFill>
                  <a:schemeClr val="tx1">
                    <a:tint val="75000"/>
                  </a:schemeClr>
                </a:solidFill>
              </a:defRPr>
            </a:lvl5pPr>
            <a:lvl6pPr marL="2285526" indent="0">
              <a:buNone/>
              <a:defRPr sz="1400">
                <a:solidFill>
                  <a:schemeClr val="tx1">
                    <a:tint val="75000"/>
                  </a:schemeClr>
                </a:solidFill>
              </a:defRPr>
            </a:lvl6pPr>
            <a:lvl7pPr marL="2742631" indent="0">
              <a:buNone/>
              <a:defRPr sz="1400">
                <a:solidFill>
                  <a:schemeClr val="tx1">
                    <a:tint val="75000"/>
                  </a:schemeClr>
                </a:solidFill>
              </a:defRPr>
            </a:lvl7pPr>
            <a:lvl8pPr marL="3199736" indent="0">
              <a:buNone/>
              <a:defRPr sz="1400">
                <a:solidFill>
                  <a:schemeClr val="tx1">
                    <a:tint val="75000"/>
                  </a:schemeClr>
                </a:solidFill>
              </a:defRPr>
            </a:lvl8pPr>
            <a:lvl9pPr marL="365684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5"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6"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spTree>
    <p:extLst>
      <p:ext uri="{BB962C8B-B14F-4D97-AF65-F5344CB8AC3E}">
        <p14:creationId xmlns:p14="http://schemas.microsoft.com/office/powerpoint/2010/main" val="1791960787"/>
      </p:ext>
    </p:extLst>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6"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7"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spTree>
    <p:extLst>
      <p:ext uri="{BB962C8B-B14F-4D97-AF65-F5344CB8AC3E}">
        <p14:creationId xmlns:p14="http://schemas.microsoft.com/office/powerpoint/2010/main" val="47765464"/>
      </p:ext>
    </p:extLst>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p:spPr>
        <p:txBody>
          <a:bodyPr anchor="b"/>
          <a:lstStyle>
            <a:lvl1pPr marL="0" indent="0">
              <a:buNone/>
              <a:defRPr sz="2400" b="1"/>
            </a:lvl1pPr>
            <a:lvl2pPr marL="457105" indent="0">
              <a:buNone/>
              <a:defRPr sz="2000" b="1"/>
            </a:lvl2pPr>
            <a:lvl3pPr marL="914210" indent="0">
              <a:buNone/>
              <a:defRPr sz="1800" b="1"/>
            </a:lvl3pPr>
            <a:lvl4pPr marL="1371315" indent="0">
              <a:buNone/>
              <a:defRPr sz="1600" b="1"/>
            </a:lvl4pPr>
            <a:lvl5pPr marL="1828420" indent="0">
              <a:buNone/>
              <a:defRPr sz="1600" b="1"/>
            </a:lvl5pPr>
            <a:lvl6pPr marL="2285526" indent="0">
              <a:buNone/>
              <a:defRPr sz="1600" b="1"/>
            </a:lvl6pPr>
            <a:lvl7pPr marL="2742631" indent="0">
              <a:buNone/>
              <a:defRPr sz="1600" b="1"/>
            </a:lvl7pPr>
            <a:lvl8pPr marL="3199736" indent="0">
              <a:buNone/>
              <a:defRPr sz="1600" b="1"/>
            </a:lvl8pPr>
            <a:lvl9pPr marL="365684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45028" y="1151336"/>
            <a:ext cx="4041775" cy="479822"/>
          </a:xfrm>
        </p:spPr>
        <p:txBody>
          <a:bodyPr anchor="b"/>
          <a:lstStyle>
            <a:lvl1pPr marL="0" indent="0">
              <a:buNone/>
              <a:defRPr sz="2400" b="1"/>
            </a:lvl1pPr>
            <a:lvl2pPr marL="457105" indent="0">
              <a:buNone/>
              <a:defRPr sz="2000" b="1"/>
            </a:lvl2pPr>
            <a:lvl3pPr marL="914210" indent="0">
              <a:buNone/>
              <a:defRPr sz="1800" b="1"/>
            </a:lvl3pPr>
            <a:lvl4pPr marL="1371315" indent="0">
              <a:buNone/>
              <a:defRPr sz="1600" b="1"/>
            </a:lvl4pPr>
            <a:lvl5pPr marL="1828420" indent="0">
              <a:buNone/>
              <a:defRPr sz="1600" b="1"/>
            </a:lvl5pPr>
            <a:lvl6pPr marL="2285526" indent="0">
              <a:buNone/>
              <a:defRPr sz="1600" b="1"/>
            </a:lvl6pPr>
            <a:lvl7pPr marL="2742631" indent="0">
              <a:buNone/>
              <a:defRPr sz="1600" b="1"/>
            </a:lvl7pPr>
            <a:lvl8pPr marL="3199736" indent="0">
              <a:buNone/>
              <a:defRPr sz="1600" b="1"/>
            </a:lvl8pPr>
            <a:lvl9pPr marL="365684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7"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8"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9"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spTree>
    <p:extLst>
      <p:ext uri="{BB962C8B-B14F-4D97-AF65-F5344CB8AC3E}">
        <p14:creationId xmlns:p14="http://schemas.microsoft.com/office/powerpoint/2010/main" val="3113609560"/>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4"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5"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spTree>
    <p:extLst>
      <p:ext uri="{BB962C8B-B14F-4D97-AF65-F5344CB8AC3E}">
        <p14:creationId xmlns:p14="http://schemas.microsoft.com/office/powerpoint/2010/main" val="967824831"/>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3"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4"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spTree>
    <p:extLst>
      <p:ext uri="{BB962C8B-B14F-4D97-AF65-F5344CB8AC3E}">
        <p14:creationId xmlns:p14="http://schemas.microsoft.com/office/powerpoint/2010/main" val="1853694082"/>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457203" y="1076327"/>
            <a:ext cx="3008313" cy="3518297"/>
          </a:xfrm>
        </p:spPr>
        <p:txBody>
          <a:bodyPr/>
          <a:lstStyle>
            <a:lvl1pPr marL="0" indent="0">
              <a:buNone/>
              <a:defRPr sz="1400"/>
            </a:lvl1pPr>
            <a:lvl2pPr marL="457105" indent="0">
              <a:buNone/>
              <a:defRPr sz="1200"/>
            </a:lvl2pPr>
            <a:lvl3pPr marL="914210" indent="0">
              <a:buNone/>
              <a:defRPr sz="1000"/>
            </a:lvl3pPr>
            <a:lvl4pPr marL="1371315" indent="0">
              <a:buNone/>
              <a:defRPr sz="900"/>
            </a:lvl4pPr>
            <a:lvl5pPr marL="1828420" indent="0">
              <a:buNone/>
              <a:defRPr sz="900"/>
            </a:lvl5pPr>
            <a:lvl6pPr marL="2285526" indent="0">
              <a:buNone/>
              <a:defRPr sz="900"/>
            </a:lvl6pPr>
            <a:lvl7pPr marL="2742631" indent="0">
              <a:buNone/>
              <a:defRPr sz="900"/>
            </a:lvl7pPr>
            <a:lvl8pPr marL="3199736" indent="0">
              <a:buNone/>
              <a:defRPr sz="900"/>
            </a:lvl8pPr>
            <a:lvl9pPr marL="365684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6"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7"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spTree>
    <p:extLst>
      <p:ext uri="{BB962C8B-B14F-4D97-AF65-F5344CB8AC3E}">
        <p14:creationId xmlns:p14="http://schemas.microsoft.com/office/powerpoint/2010/main" val="674903232"/>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105" indent="0">
              <a:buNone/>
              <a:defRPr sz="2800"/>
            </a:lvl2pPr>
            <a:lvl3pPr marL="914210" indent="0">
              <a:buNone/>
              <a:defRPr sz="2400"/>
            </a:lvl3pPr>
            <a:lvl4pPr marL="1371315" indent="0">
              <a:buNone/>
              <a:defRPr sz="2000"/>
            </a:lvl4pPr>
            <a:lvl5pPr marL="1828420" indent="0">
              <a:buNone/>
              <a:defRPr sz="2000"/>
            </a:lvl5pPr>
            <a:lvl6pPr marL="2285526" indent="0">
              <a:buNone/>
              <a:defRPr sz="2000"/>
            </a:lvl6pPr>
            <a:lvl7pPr marL="2742631" indent="0">
              <a:buNone/>
              <a:defRPr sz="2000"/>
            </a:lvl7pPr>
            <a:lvl8pPr marL="3199736" indent="0">
              <a:buNone/>
              <a:defRPr sz="2000"/>
            </a:lvl8pPr>
            <a:lvl9pPr marL="3656840" indent="0">
              <a:buNone/>
              <a:defRPr sz="2000"/>
            </a:lvl9pPr>
          </a:lstStyle>
          <a:p>
            <a:pPr lvl="0"/>
            <a:r>
              <a:rPr lang="zh-CN" altLang="en-US" noProof="0" smtClean="0"/>
              <a:t>将图片拖动到占位符，或单击添加图标</a:t>
            </a:r>
          </a:p>
        </p:txBody>
      </p:sp>
      <p:sp>
        <p:nvSpPr>
          <p:cNvPr id="4" name="文本占位符 3"/>
          <p:cNvSpPr>
            <a:spLocks noGrp="1"/>
          </p:cNvSpPr>
          <p:nvPr>
            <p:ph type="body" sz="half" idx="2"/>
          </p:nvPr>
        </p:nvSpPr>
        <p:spPr>
          <a:xfrm>
            <a:off x="1792288" y="4025505"/>
            <a:ext cx="5486400" cy="603647"/>
          </a:xfrm>
        </p:spPr>
        <p:txBody>
          <a:bodyPr/>
          <a:lstStyle>
            <a:lvl1pPr marL="0" indent="0">
              <a:buNone/>
              <a:defRPr sz="1400"/>
            </a:lvl1pPr>
            <a:lvl2pPr marL="457105" indent="0">
              <a:buNone/>
              <a:defRPr sz="1200"/>
            </a:lvl2pPr>
            <a:lvl3pPr marL="914210" indent="0">
              <a:buNone/>
              <a:defRPr sz="1000"/>
            </a:lvl3pPr>
            <a:lvl4pPr marL="1371315" indent="0">
              <a:buNone/>
              <a:defRPr sz="900"/>
            </a:lvl4pPr>
            <a:lvl5pPr marL="1828420" indent="0">
              <a:buNone/>
              <a:defRPr sz="900"/>
            </a:lvl5pPr>
            <a:lvl6pPr marL="2285526" indent="0">
              <a:buNone/>
              <a:defRPr sz="900"/>
            </a:lvl6pPr>
            <a:lvl7pPr marL="2742631" indent="0">
              <a:buNone/>
              <a:defRPr sz="900"/>
            </a:lvl7pPr>
            <a:lvl8pPr marL="3199736" indent="0">
              <a:buNone/>
              <a:defRPr sz="900"/>
            </a:lvl8pPr>
            <a:lvl9pPr marL="365684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a:xfrm>
            <a:off x="457595" y="4767531"/>
            <a:ext cx="2132811" cy="274309"/>
          </a:xfrm>
          <a:prstGeom prst="rect">
            <a:avLst/>
          </a:prstGeom>
        </p:spPr>
        <p:txBody>
          <a:bodyPr lIns="50484" tIns="25242" rIns="50484" bIns="25242"/>
          <a:lstStyle>
            <a:lvl1pPr>
              <a:defRPr/>
            </a:lvl1pPr>
          </a:lstStyle>
          <a:p>
            <a:fld id="{B1A24CD3-204F-4468-8EE4-28A6668D006A}" type="datetimeFigureOut">
              <a:rPr lang="en-US" smtClean="0"/>
              <a:t>17/3/30</a:t>
            </a:fld>
            <a:endParaRPr lang="en-US"/>
          </a:p>
        </p:txBody>
      </p:sp>
      <p:sp>
        <p:nvSpPr>
          <p:cNvPr id="6" name="页脚占位符 4"/>
          <p:cNvSpPr>
            <a:spLocks noGrp="1"/>
          </p:cNvSpPr>
          <p:nvPr>
            <p:ph type="ftr" sz="quarter" idx="11"/>
          </p:nvPr>
        </p:nvSpPr>
        <p:spPr>
          <a:xfrm>
            <a:off x="3124266" y="4767531"/>
            <a:ext cx="2895469" cy="274309"/>
          </a:xfrm>
          <a:prstGeom prst="rect">
            <a:avLst/>
          </a:prstGeom>
        </p:spPr>
        <p:txBody>
          <a:bodyPr lIns="50484" tIns="25242" rIns="50484" bIns="25242"/>
          <a:lstStyle>
            <a:lvl1pPr>
              <a:defRPr/>
            </a:lvl1pPr>
          </a:lstStyle>
          <a:p>
            <a:endParaRPr lang="en-US"/>
          </a:p>
        </p:txBody>
      </p:sp>
      <p:sp>
        <p:nvSpPr>
          <p:cNvPr id="7" name="幻灯片编号占位符 5"/>
          <p:cNvSpPr>
            <a:spLocks noGrp="1"/>
          </p:cNvSpPr>
          <p:nvPr>
            <p:ph type="sldNum" sz="quarter" idx="12"/>
          </p:nvPr>
        </p:nvSpPr>
        <p:spPr>
          <a:xfrm>
            <a:off x="6553594" y="4767531"/>
            <a:ext cx="2132811" cy="274309"/>
          </a:xfrm>
          <a:prstGeom prst="rect">
            <a:avLst/>
          </a:prstGeom>
        </p:spPr>
        <p:txBody>
          <a:bodyPr lIns="50484" tIns="25242" rIns="50484" bIns="25242"/>
          <a:lstStyle>
            <a:lvl1pPr>
              <a:defRPr/>
            </a:lvl1pPr>
          </a:lstStyle>
          <a:p>
            <a:fld id="{57AF16DE-A0D5-4438-950F-5B1E159C2C28}" type="slidenum">
              <a:rPr lang="en-US" smtClean="0"/>
              <a:t>‹#›</a:t>
            </a:fld>
            <a:endParaRPr lang="en-US"/>
          </a:p>
        </p:txBody>
      </p:sp>
    </p:spTree>
    <p:extLst>
      <p:ext uri="{BB962C8B-B14F-4D97-AF65-F5344CB8AC3E}">
        <p14:creationId xmlns:p14="http://schemas.microsoft.com/office/powerpoint/2010/main" val="527890381"/>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emf"/><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4.png"/><Relationship Id="rId14" Type="http://schemas.openxmlformats.org/officeDocument/2006/relationships/image" Target="../media/image1.emf"/><Relationship Id="rId15" Type="http://schemas.openxmlformats.org/officeDocument/2006/relationships/image" Target="../media/image5.emf"/><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595" y="205951"/>
            <a:ext cx="6738752" cy="85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2" tIns="45711" rIns="91422" bIns="45711" numCol="1" anchor="ctr" anchorCtr="0" compatLnSpc="1">
            <a:prstTxWarp prst="textNoShape">
              <a:avLst/>
            </a:prstTxWarp>
          </a:bodyPr>
          <a:lstStyle/>
          <a:p>
            <a:pPr lvl="0"/>
            <a:r>
              <a:rPr lang="zh-CN" altLang="en-US" dirty="0"/>
              <a:t>单击此处编辑母版标题样式</a:t>
            </a:r>
          </a:p>
        </p:txBody>
      </p:sp>
      <p:sp>
        <p:nvSpPr>
          <p:cNvPr id="1027" name="文本占位符 2"/>
          <p:cNvSpPr>
            <a:spLocks noGrp="1"/>
          </p:cNvSpPr>
          <p:nvPr>
            <p:ph type="body" idx="1"/>
          </p:nvPr>
        </p:nvSpPr>
        <p:spPr bwMode="auto">
          <a:xfrm>
            <a:off x="457595" y="1199771"/>
            <a:ext cx="8228811" cy="339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2" tIns="45711" rIns="91422" bIns="45711"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7" name="图片 6" descr="logo4.emf"/>
          <p:cNvPicPr>
            <a:picLocks noChangeAspect="1"/>
          </p:cNvPicPr>
          <p:nvPr/>
        </p:nvPicPr>
        <p:blipFill>
          <a:blip r:embed="rId14">
            <a:extLst>
              <a:ext uri="{28A0092B-C50C-407E-A947-70E740481C1C}">
                <a14:useLocalDpi xmlns:a14="http://schemas.microsoft.com/office/drawing/2010/main" val="0"/>
              </a:ext>
            </a:extLst>
          </a:blip>
          <a:srcRect r="76788"/>
          <a:stretch>
            <a:fillRect/>
          </a:stretch>
        </p:blipFill>
        <p:spPr bwMode="auto">
          <a:xfrm>
            <a:off x="8774387" y="53319"/>
            <a:ext cx="335745" cy="28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20" descr="back.jp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userDrawn="1"/>
        </p:nvSpPr>
        <p:spPr>
          <a:xfrm>
            <a:off x="8382000" y="4346222"/>
            <a:ext cx="184666" cy="369332"/>
          </a:xfrm>
          <a:prstGeom prst="rect">
            <a:avLst/>
          </a:prstGeom>
          <a:noFill/>
        </p:spPr>
        <p:txBody>
          <a:bodyPr wrap="none" rtlCol="0">
            <a:spAutoFit/>
          </a:bodyPr>
          <a:lstStyle/>
          <a:p>
            <a:endParaRPr kumimoji="1" lang="zh-CN" altLang="en-US" dirty="0"/>
          </a:p>
        </p:txBody>
      </p:sp>
      <p:sp>
        <p:nvSpPr>
          <p:cNvPr id="3" name="文本框 2"/>
          <p:cNvSpPr txBox="1"/>
          <p:nvPr userDrawn="1"/>
        </p:nvSpPr>
        <p:spPr>
          <a:xfrm>
            <a:off x="8890000" y="3852333"/>
            <a:ext cx="184666" cy="369332"/>
          </a:xfrm>
          <a:prstGeom prst="rect">
            <a:avLst/>
          </a:prstGeom>
          <a:noFill/>
        </p:spPr>
        <p:txBody>
          <a:bodyPr wrap="none" rtlCol="0">
            <a:spAutoFit/>
          </a:bodyPr>
          <a:lstStyle/>
          <a:p>
            <a:endParaRPr kumimoji="1" lang="zh-CN" altLang="en-US" dirty="0"/>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ransition xmlns:p14="http://schemas.microsoft.com/office/powerpoint/2010/main" spd="med">
    <p:fade/>
  </p:transition>
  <p:txStyles>
    <p:titleStyle>
      <a:lvl1pPr algn="ctr" defTabSz="454882" rtl="0" eaLnBrk="1" fontAlgn="base" hangingPunct="1">
        <a:spcBef>
          <a:spcPct val="0"/>
        </a:spcBef>
        <a:spcAft>
          <a:spcPct val="0"/>
        </a:spcAft>
        <a:defRPr kumimoji="1" sz="3300" kern="1200">
          <a:solidFill>
            <a:schemeClr val="tx1"/>
          </a:solidFill>
          <a:latin typeface="+mj-ea"/>
          <a:ea typeface="+mj-ea"/>
          <a:cs typeface="宋体" charset="0"/>
        </a:defRPr>
      </a:lvl1pPr>
      <a:lvl2pPr algn="ctr" defTabSz="454882" rtl="0" eaLnBrk="1" fontAlgn="base" hangingPunct="1">
        <a:spcBef>
          <a:spcPct val="0"/>
        </a:spcBef>
        <a:spcAft>
          <a:spcPct val="0"/>
        </a:spcAft>
        <a:defRPr kumimoji="1" sz="4400">
          <a:solidFill>
            <a:schemeClr val="tx1"/>
          </a:solidFill>
          <a:latin typeface="Calibri" charset="0"/>
          <a:ea typeface="宋体" charset="0"/>
          <a:cs typeface="宋体" charset="0"/>
        </a:defRPr>
      </a:lvl2pPr>
      <a:lvl3pPr algn="ctr" defTabSz="454882" rtl="0" eaLnBrk="1" fontAlgn="base" hangingPunct="1">
        <a:spcBef>
          <a:spcPct val="0"/>
        </a:spcBef>
        <a:spcAft>
          <a:spcPct val="0"/>
        </a:spcAft>
        <a:defRPr kumimoji="1" sz="4400">
          <a:solidFill>
            <a:schemeClr val="tx1"/>
          </a:solidFill>
          <a:latin typeface="Calibri" charset="0"/>
          <a:ea typeface="宋体" charset="0"/>
          <a:cs typeface="宋体" charset="0"/>
        </a:defRPr>
      </a:lvl3pPr>
      <a:lvl4pPr algn="ctr" defTabSz="454882" rtl="0" eaLnBrk="1" fontAlgn="base" hangingPunct="1">
        <a:spcBef>
          <a:spcPct val="0"/>
        </a:spcBef>
        <a:spcAft>
          <a:spcPct val="0"/>
        </a:spcAft>
        <a:defRPr kumimoji="1" sz="4400">
          <a:solidFill>
            <a:schemeClr val="tx1"/>
          </a:solidFill>
          <a:latin typeface="Calibri" charset="0"/>
          <a:ea typeface="宋体" charset="0"/>
          <a:cs typeface="宋体" charset="0"/>
        </a:defRPr>
      </a:lvl4pPr>
      <a:lvl5pPr algn="ctr" defTabSz="454882" rtl="0" eaLnBrk="1" fontAlgn="base" hangingPunct="1">
        <a:spcBef>
          <a:spcPct val="0"/>
        </a:spcBef>
        <a:spcAft>
          <a:spcPct val="0"/>
        </a:spcAft>
        <a:defRPr kumimoji="1" sz="4400">
          <a:solidFill>
            <a:schemeClr val="tx1"/>
          </a:solidFill>
          <a:latin typeface="Calibri" charset="0"/>
          <a:ea typeface="宋体" charset="0"/>
          <a:cs typeface="宋体" charset="0"/>
        </a:defRPr>
      </a:lvl5pPr>
      <a:lvl6pPr marL="457158" algn="ctr" defTabSz="455571" rtl="0" eaLnBrk="1" fontAlgn="base" hangingPunct="1">
        <a:spcBef>
          <a:spcPct val="0"/>
        </a:spcBef>
        <a:spcAft>
          <a:spcPct val="0"/>
        </a:spcAft>
        <a:defRPr kumimoji="1" sz="4400">
          <a:solidFill>
            <a:schemeClr val="tx1"/>
          </a:solidFill>
          <a:latin typeface="Calibri" charset="0"/>
          <a:ea typeface="宋体" charset="0"/>
          <a:cs typeface="宋体" charset="0"/>
        </a:defRPr>
      </a:lvl6pPr>
      <a:lvl7pPr marL="914316" algn="ctr" defTabSz="455571" rtl="0" eaLnBrk="1" fontAlgn="base" hangingPunct="1">
        <a:spcBef>
          <a:spcPct val="0"/>
        </a:spcBef>
        <a:spcAft>
          <a:spcPct val="0"/>
        </a:spcAft>
        <a:defRPr kumimoji="1" sz="4400">
          <a:solidFill>
            <a:schemeClr val="tx1"/>
          </a:solidFill>
          <a:latin typeface="Calibri" charset="0"/>
          <a:ea typeface="宋体" charset="0"/>
          <a:cs typeface="宋体" charset="0"/>
        </a:defRPr>
      </a:lvl7pPr>
      <a:lvl8pPr marL="1371474" algn="ctr" defTabSz="455571" rtl="0" eaLnBrk="1" fontAlgn="base" hangingPunct="1">
        <a:spcBef>
          <a:spcPct val="0"/>
        </a:spcBef>
        <a:spcAft>
          <a:spcPct val="0"/>
        </a:spcAft>
        <a:defRPr kumimoji="1" sz="4400">
          <a:solidFill>
            <a:schemeClr val="tx1"/>
          </a:solidFill>
          <a:latin typeface="Calibri" charset="0"/>
          <a:ea typeface="宋体" charset="0"/>
          <a:cs typeface="宋体" charset="0"/>
        </a:defRPr>
      </a:lvl8pPr>
      <a:lvl9pPr marL="1828632" algn="ctr" defTabSz="455571" rtl="0" eaLnBrk="1" fontAlgn="base" hangingPunct="1">
        <a:spcBef>
          <a:spcPct val="0"/>
        </a:spcBef>
        <a:spcAft>
          <a:spcPct val="0"/>
        </a:spcAft>
        <a:defRPr kumimoji="1" sz="4400">
          <a:solidFill>
            <a:schemeClr val="tx1"/>
          </a:solidFill>
          <a:latin typeface="Calibri" charset="0"/>
          <a:ea typeface="宋体" charset="0"/>
          <a:cs typeface="宋体" charset="0"/>
        </a:defRPr>
      </a:lvl9pPr>
    </p:titleStyle>
    <p:bodyStyle>
      <a:lvl1pPr marL="340943" indent="-340943" algn="l" defTabSz="454882" rtl="0" eaLnBrk="1" fontAlgn="base" hangingPunct="1">
        <a:spcBef>
          <a:spcPct val="20000"/>
        </a:spcBef>
        <a:spcAft>
          <a:spcPct val="0"/>
        </a:spcAft>
        <a:buFont typeface="Arial" charset="0"/>
        <a:buChar char="•"/>
        <a:defRPr kumimoji="1" sz="3200" kern="1200">
          <a:solidFill>
            <a:schemeClr val="tx1"/>
          </a:solidFill>
          <a:latin typeface="+mj-ea"/>
          <a:ea typeface="+mj-ea"/>
          <a:cs typeface="宋体" charset="0"/>
        </a:defRPr>
      </a:lvl1pPr>
      <a:lvl2pPr marL="740608" indent="-283973" algn="l" defTabSz="454882" rtl="0" eaLnBrk="1" fontAlgn="base" hangingPunct="1">
        <a:spcBef>
          <a:spcPct val="20000"/>
        </a:spcBef>
        <a:spcAft>
          <a:spcPct val="0"/>
        </a:spcAft>
        <a:buFont typeface="Arial" charset="0"/>
        <a:buChar char="–"/>
        <a:defRPr kumimoji="1" sz="2800" kern="1200">
          <a:solidFill>
            <a:schemeClr val="tx1"/>
          </a:solidFill>
          <a:latin typeface="+mj-ea"/>
          <a:ea typeface="+mj-ea"/>
          <a:cs typeface="+mn-cs"/>
        </a:defRPr>
      </a:lvl2pPr>
      <a:lvl3pPr marL="1141149" indent="-226126" algn="l" defTabSz="454882" rtl="0" eaLnBrk="1" fontAlgn="base" hangingPunct="1">
        <a:spcBef>
          <a:spcPct val="20000"/>
        </a:spcBef>
        <a:spcAft>
          <a:spcPct val="0"/>
        </a:spcAft>
        <a:buFont typeface="Arial" charset="0"/>
        <a:buChar char="•"/>
        <a:defRPr kumimoji="1" sz="2400" kern="1200">
          <a:solidFill>
            <a:schemeClr val="tx1"/>
          </a:solidFill>
          <a:latin typeface="+mj-ea"/>
          <a:ea typeface="+mj-ea"/>
          <a:cs typeface="+mn-cs"/>
        </a:defRPr>
      </a:lvl3pPr>
      <a:lvl4pPr marL="1597785" indent="-226126" algn="l" defTabSz="454882" rtl="0" eaLnBrk="1" fontAlgn="base" hangingPunct="1">
        <a:spcBef>
          <a:spcPct val="20000"/>
        </a:spcBef>
        <a:spcAft>
          <a:spcPct val="0"/>
        </a:spcAft>
        <a:buFont typeface="Arial" charset="0"/>
        <a:buChar char="–"/>
        <a:defRPr kumimoji="1" sz="2000" kern="1200">
          <a:solidFill>
            <a:schemeClr val="tx1"/>
          </a:solidFill>
          <a:latin typeface="+mj-ea"/>
          <a:ea typeface="+mj-ea"/>
          <a:cs typeface="+mn-cs"/>
        </a:defRPr>
      </a:lvl4pPr>
      <a:lvl5pPr marL="2055296" indent="-226126" algn="l" defTabSz="454882" rtl="0" eaLnBrk="1" fontAlgn="base" hangingPunct="1">
        <a:spcBef>
          <a:spcPct val="20000"/>
        </a:spcBef>
        <a:spcAft>
          <a:spcPct val="0"/>
        </a:spcAft>
        <a:buFont typeface="Arial" charset="0"/>
        <a:buChar char="»"/>
        <a:defRPr kumimoji="1" sz="2000" kern="1200">
          <a:solidFill>
            <a:schemeClr val="tx1"/>
          </a:solidFill>
          <a:latin typeface="+mj-ea"/>
          <a:ea typeface="+mj-ea"/>
          <a:cs typeface="+mn-cs"/>
        </a:defRPr>
      </a:lvl5pPr>
      <a:lvl6pPr marL="2514078" indent="-228552" algn="l" defTabSz="457105" rtl="0" eaLnBrk="1" latinLnBrk="0" hangingPunct="1">
        <a:spcBef>
          <a:spcPct val="20000"/>
        </a:spcBef>
        <a:buFont typeface="Arial"/>
        <a:buChar char="•"/>
        <a:defRPr sz="2000" kern="1200">
          <a:solidFill>
            <a:schemeClr val="tx1"/>
          </a:solidFill>
          <a:latin typeface="+mn-lt"/>
          <a:ea typeface="+mn-ea"/>
          <a:cs typeface="+mn-cs"/>
        </a:defRPr>
      </a:lvl6pPr>
      <a:lvl7pPr marL="2971184" indent="-228552" algn="l" defTabSz="457105" rtl="0" eaLnBrk="1" latinLnBrk="0" hangingPunct="1">
        <a:spcBef>
          <a:spcPct val="20000"/>
        </a:spcBef>
        <a:buFont typeface="Arial"/>
        <a:buChar char="•"/>
        <a:defRPr sz="2000" kern="1200">
          <a:solidFill>
            <a:schemeClr val="tx1"/>
          </a:solidFill>
          <a:latin typeface="+mn-lt"/>
          <a:ea typeface="+mn-ea"/>
          <a:cs typeface="+mn-cs"/>
        </a:defRPr>
      </a:lvl7pPr>
      <a:lvl8pPr marL="3428289" indent="-228552" algn="l" defTabSz="457105" rtl="0" eaLnBrk="1" latinLnBrk="0" hangingPunct="1">
        <a:spcBef>
          <a:spcPct val="20000"/>
        </a:spcBef>
        <a:buFont typeface="Arial"/>
        <a:buChar char="•"/>
        <a:defRPr sz="2000" kern="1200">
          <a:solidFill>
            <a:schemeClr val="tx1"/>
          </a:solidFill>
          <a:latin typeface="+mn-lt"/>
          <a:ea typeface="+mn-ea"/>
          <a:cs typeface="+mn-cs"/>
        </a:defRPr>
      </a:lvl8pPr>
      <a:lvl9pPr marL="3885394" indent="-228552" algn="l" defTabSz="45710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105" rtl="0" eaLnBrk="1" latinLnBrk="0" hangingPunct="1">
        <a:defRPr sz="1800" kern="1200">
          <a:solidFill>
            <a:schemeClr val="tx1"/>
          </a:solidFill>
          <a:latin typeface="+mn-lt"/>
          <a:ea typeface="+mn-ea"/>
          <a:cs typeface="+mn-cs"/>
        </a:defRPr>
      </a:lvl1pPr>
      <a:lvl2pPr marL="457105" algn="l" defTabSz="457105" rtl="0" eaLnBrk="1" latinLnBrk="0" hangingPunct="1">
        <a:defRPr sz="1800" kern="1200">
          <a:solidFill>
            <a:schemeClr val="tx1"/>
          </a:solidFill>
          <a:latin typeface="+mn-lt"/>
          <a:ea typeface="+mn-ea"/>
          <a:cs typeface="+mn-cs"/>
        </a:defRPr>
      </a:lvl2pPr>
      <a:lvl3pPr marL="914210" algn="l" defTabSz="457105" rtl="0" eaLnBrk="1" latinLnBrk="0" hangingPunct="1">
        <a:defRPr sz="1800" kern="1200">
          <a:solidFill>
            <a:schemeClr val="tx1"/>
          </a:solidFill>
          <a:latin typeface="+mn-lt"/>
          <a:ea typeface="+mn-ea"/>
          <a:cs typeface="+mn-cs"/>
        </a:defRPr>
      </a:lvl3pPr>
      <a:lvl4pPr marL="1371315" algn="l" defTabSz="457105" rtl="0" eaLnBrk="1" latinLnBrk="0" hangingPunct="1">
        <a:defRPr sz="1800" kern="1200">
          <a:solidFill>
            <a:schemeClr val="tx1"/>
          </a:solidFill>
          <a:latin typeface="+mn-lt"/>
          <a:ea typeface="+mn-ea"/>
          <a:cs typeface="+mn-cs"/>
        </a:defRPr>
      </a:lvl4pPr>
      <a:lvl5pPr marL="1828420" algn="l" defTabSz="457105" rtl="0" eaLnBrk="1" latinLnBrk="0" hangingPunct="1">
        <a:defRPr sz="1800" kern="1200">
          <a:solidFill>
            <a:schemeClr val="tx1"/>
          </a:solidFill>
          <a:latin typeface="+mn-lt"/>
          <a:ea typeface="+mn-ea"/>
          <a:cs typeface="+mn-cs"/>
        </a:defRPr>
      </a:lvl5pPr>
      <a:lvl6pPr marL="2285526" algn="l" defTabSz="457105" rtl="0" eaLnBrk="1" latinLnBrk="0" hangingPunct="1">
        <a:defRPr sz="1800" kern="1200">
          <a:solidFill>
            <a:schemeClr val="tx1"/>
          </a:solidFill>
          <a:latin typeface="+mn-lt"/>
          <a:ea typeface="+mn-ea"/>
          <a:cs typeface="+mn-cs"/>
        </a:defRPr>
      </a:lvl6pPr>
      <a:lvl7pPr marL="2742631" algn="l" defTabSz="457105" rtl="0" eaLnBrk="1" latinLnBrk="0" hangingPunct="1">
        <a:defRPr sz="1800" kern="1200">
          <a:solidFill>
            <a:schemeClr val="tx1"/>
          </a:solidFill>
          <a:latin typeface="+mn-lt"/>
          <a:ea typeface="+mn-ea"/>
          <a:cs typeface="+mn-cs"/>
        </a:defRPr>
      </a:lvl7pPr>
      <a:lvl8pPr marL="3199736" algn="l" defTabSz="457105" rtl="0" eaLnBrk="1" latinLnBrk="0" hangingPunct="1">
        <a:defRPr sz="1800" kern="1200">
          <a:solidFill>
            <a:schemeClr val="tx1"/>
          </a:solidFill>
          <a:latin typeface="+mn-lt"/>
          <a:ea typeface="+mn-ea"/>
          <a:cs typeface="+mn-cs"/>
        </a:defRPr>
      </a:lvl8pPr>
      <a:lvl9pPr marL="3656840" algn="l" defTabSz="45710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1523999" y="205951"/>
            <a:ext cx="5672347" cy="857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2" tIns="45711" rIns="91422" bIns="45711" numCol="1" anchor="ctr" anchorCtr="0" compatLnSpc="1">
            <a:prstTxWarp prst="textNoShape">
              <a:avLst/>
            </a:prstTxWarp>
          </a:bodyPr>
          <a:lstStyle/>
          <a:p>
            <a:pPr lvl="0"/>
            <a:r>
              <a:rPr lang="zh-CN" altLang="en-US" dirty="0"/>
              <a:t>单击此处编辑母版标题样式</a:t>
            </a:r>
          </a:p>
        </p:txBody>
      </p:sp>
      <p:sp>
        <p:nvSpPr>
          <p:cNvPr id="1027" name="文本占位符 2"/>
          <p:cNvSpPr>
            <a:spLocks noGrp="1"/>
          </p:cNvSpPr>
          <p:nvPr>
            <p:ph type="body" idx="1"/>
          </p:nvPr>
        </p:nvSpPr>
        <p:spPr bwMode="auto">
          <a:xfrm>
            <a:off x="1524000" y="1199771"/>
            <a:ext cx="6519333" cy="339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2" tIns="45711" rIns="91422" bIns="45711"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pic>
        <p:nvPicPr>
          <p:cNvPr id="7" name="图片 6" descr="logo4.emf"/>
          <p:cNvPicPr>
            <a:picLocks noChangeAspect="1"/>
          </p:cNvPicPr>
          <p:nvPr userDrawn="1"/>
        </p:nvPicPr>
        <p:blipFill>
          <a:blip r:embed="rId14">
            <a:extLst>
              <a:ext uri="{28A0092B-C50C-407E-A947-70E740481C1C}">
                <a14:useLocalDpi xmlns:a14="http://schemas.microsoft.com/office/drawing/2010/main" val="0"/>
              </a:ext>
            </a:extLst>
          </a:blip>
          <a:srcRect r="76788"/>
          <a:stretch>
            <a:fillRect/>
          </a:stretch>
        </p:blipFill>
        <p:spPr bwMode="auto">
          <a:xfrm>
            <a:off x="8508452" y="344420"/>
            <a:ext cx="335745" cy="28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8" descr="logo3.emf"/>
          <p:cNvPicPr>
            <a:picLocks noChangeAspect="1"/>
          </p:cNvPicPr>
          <p:nvPr userDrawn="1"/>
        </p:nvPicPr>
        <p:blipFill>
          <a:blip r:embed="rId15">
            <a:duotone>
              <a:prstClr val="black"/>
              <a:srgbClr val="000000">
                <a:tint val="45000"/>
                <a:satMod val="400000"/>
              </a:srgbClr>
            </a:duotone>
            <a:alphaModFix amt="9000"/>
            <a:extLst>
              <a:ext uri="{28A0092B-C50C-407E-A947-70E740481C1C}">
                <a14:useLocalDpi xmlns:a14="http://schemas.microsoft.com/office/drawing/2010/main"/>
              </a:ext>
            </a:extLst>
          </a:blip>
          <a:srcRect/>
          <a:stretch>
            <a:fillRect/>
          </a:stretch>
        </p:blipFill>
        <p:spPr bwMode="auto">
          <a:xfrm>
            <a:off x="6560142" y="2536329"/>
            <a:ext cx="2283718" cy="2283718"/>
          </a:xfrm>
          <a:prstGeom prst="rect">
            <a:avLst/>
          </a:prstGeom>
          <a:noFill/>
          <a:ln>
            <a:noFill/>
          </a:ln>
          <a:extLst>
            <a:ext uri="{909E8E84-426E-40dd-AFC4-6F175D3DCCD1}">
              <a14:hiddenFill xmlns:a14="http://schemas.microsoft.com/office/drawing/2010/main">
                <a:solidFill>
                  <a:srgbClr val="FFFFFF">
                    <a:alpha val="11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883524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xmlns:p14="http://schemas.microsoft.com/office/powerpoint/2010/main" spd="med">
    <p:fade/>
  </p:transition>
  <p:txStyles>
    <p:titleStyle>
      <a:lvl1pPr algn="ctr" defTabSz="454882" rtl="0" fontAlgn="base">
        <a:spcBef>
          <a:spcPct val="0"/>
        </a:spcBef>
        <a:spcAft>
          <a:spcPct val="0"/>
        </a:spcAft>
        <a:defRPr kumimoji="1" sz="3300" kern="1200">
          <a:solidFill>
            <a:schemeClr val="tx1"/>
          </a:solidFill>
          <a:latin typeface="+mj-ea"/>
          <a:ea typeface="+mj-ea"/>
          <a:cs typeface="宋体" charset="0"/>
        </a:defRPr>
      </a:lvl1pPr>
      <a:lvl2pPr algn="ctr" defTabSz="454882" rtl="0" fontAlgn="base">
        <a:spcBef>
          <a:spcPct val="0"/>
        </a:spcBef>
        <a:spcAft>
          <a:spcPct val="0"/>
        </a:spcAft>
        <a:defRPr kumimoji="1" sz="4400">
          <a:solidFill>
            <a:schemeClr val="tx1"/>
          </a:solidFill>
          <a:latin typeface="Calibri" charset="0"/>
          <a:ea typeface="宋体" charset="0"/>
          <a:cs typeface="宋体" charset="0"/>
        </a:defRPr>
      </a:lvl2pPr>
      <a:lvl3pPr algn="ctr" defTabSz="454882" rtl="0" fontAlgn="base">
        <a:spcBef>
          <a:spcPct val="0"/>
        </a:spcBef>
        <a:spcAft>
          <a:spcPct val="0"/>
        </a:spcAft>
        <a:defRPr kumimoji="1" sz="4400">
          <a:solidFill>
            <a:schemeClr val="tx1"/>
          </a:solidFill>
          <a:latin typeface="Calibri" charset="0"/>
          <a:ea typeface="宋体" charset="0"/>
          <a:cs typeface="宋体" charset="0"/>
        </a:defRPr>
      </a:lvl3pPr>
      <a:lvl4pPr algn="ctr" defTabSz="454882" rtl="0" fontAlgn="base">
        <a:spcBef>
          <a:spcPct val="0"/>
        </a:spcBef>
        <a:spcAft>
          <a:spcPct val="0"/>
        </a:spcAft>
        <a:defRPr kumimoji="1" sz="4400">
          <a:solidFill>
            <a:schemeClr val="tx1"/>
          </a:solidFill>
          <a:latin typeface="Calibri" charset="0"/>
          <a:ea typeface="宋体" charset="0"/>
          <a:cs typeface="宋体" charset="0"/>
        </a:defRPr>
      </a:lvl4pPr>
      <a:lvl5pPr algn="ctr" defTabSz="454882" rtl="0" fontAlgn="base">
        <a:spcBef>
          <a:spcPct val="0"/>
        </a:spcBef>
        <a:spcAft>
          <a:spcPct val="0"/>
        </a:spcAft>
        <a:defRPr kumimoji="1" sz="4400">
          <a:solidFill>
            <a:schemeClr val="tx1"/>
          </a:solidFill>
          <a:latin typeface="Calibri" charset="0"/>
          <a:ea typeface="宋体" charset="0"/>
          <a:cs typeface="宋体" charset="0"/>
        </a:defRPr>
      </a:lvl5pPr>
      <a:lvl6pPr marL="457158" algn="ctr" defTabSz="455571" rtl="0" fontAlgn="base">
        <a:spcBef>
          <a:spcPct val="0"/>
        </a:spcBef>
        <a:spcAft>
          <a:spcPct val="0"/>
        </a:spcAft>
        <a:defRPr kumimoji="1" sz="4400">
          <a:solidFill>
            <a:schemeClr val="tx1"/>
          </a:solidFill>
          <a:latin typeface="Calibri" charset="0"/>
          <a:ea typeface="宋体" charset="0"/>
          <a:cs typeface="宋体" charset="0"/>
        </a:defRPr>
      </a:lvl6pPr>
      <a:lvl7pPr marL="914316" algn="ctr" defTabSz="455571" rtl="0" fontAlgn="base">
        <a:spcBef>
          <a:spcPct val="0"/>
        </a:spcBef>
        <a:spcAft>
          <a:spcPct val="0"/>
        </a:spcAft>
        <a:defRPr kumimoji="1" sz="4400">
          <a:solidFill>
            <a:schemeClr val="tx1"/>
          </a:solidFill>
          <a:latin typeface="Calibri" charset="0"/>
          <a:ea typeface="宋体" charset="0"/>
          <a:cs typeface="宋体" charset="0"/>
        </a:defRPr>
      </a:lvl7pPr>
      <a:lvl8pPr marL="1371474" algn="ctr" defTabSz="455571" rtl="0" fontAlgn="base">
        <a:spcBef>
          <a:spcPct val="0"/>
        </a:spcBef>
        <a:spcAft>
          <a:spcPct val="0"/>
        </a:spcAft>
        <a:defRPr kumimoji="1" sz="4400">
          <a:solidFill>
            <a:schemeClr val="tx1"/>
          </a:solidFill>
          <a:latin typeface="Calibri" charset="0"/>
          <a:ea typeface="宋体" charset="0"/>
          <a:cs typeface="宋体" charset="0"/>
        </a:defRPr>
      </a:lvl8pPr>
      <a:lvl9pPr marL="1828632" algn="ctr" defTabSz="455571" rtl="0" fontAlgn="base">
        <a:spcBef>
          <a:spcPct val="0"/>
        </a:spcBef>
        <a:spcAft>
          <a:spcPct val="0"/>
        </a:spcAft>
        <a:defRPr kumimoji="1" sz="4400">
          <a:solidFill>
            <a:schemeClr val="tx1"/>
          </a:solidFill>
          <a:latin typeface="Calibri" charset="0"/>
          <a:ea typeface="宋体" charset="0"/>
          <a:cs typeface="宋体" charset="0"/>
        </a:defRPr>
      </a:lvl9pPr>
    </p:titleStyle>
    <p:bodyStyle>
      <a:lvl1pPr marL="340943" indent="-340943" algn="l" defTabSz="454882" rtl="0" fontAlgn="base">
        <a:spcBef>
          <a:spcPct val="20000"/>
        </a:spcBef>
        <a:spcAft>
          <a:spcPct val="0"/>
        </a:spcAft>
        <a:buFont typeface="Arial" charset="0"/>
        <a:buChar char="•"/>
        <a:defRPr kumimoji="1" sz="3200" kern="1200">
          <a:solidFill>
            <a:schemeClr val="tx1"/>
          </a:solidFill>
          <a:latin typeface="+mj-ea"/>
          <a:ea typeface="+mj-ea"/>
          <a:cs typeface="宋体" charset="0"/>
        </a:defRPr>
      </a:lvl1pPr>
      <a:lvl2pPr marL="740608" indent="-283973" algn="l" defTabSz="454882" rtl="0" fontAlgn="base">
        <a:spcBef>
          <a:spcPct val="20000"/>
        </a:spcBef>
        <a:spcAft>
          <a:spcPct val="0"/>
        </a:spcAft>
        <a:buFont typeface="Arial" charset="0"/>
        <a:buChar char="–"/>
        <a:defRPr kumimoji="1" sz="2800" kern="1200">
          <a:solidFill>
            <a:schemeClr val="tx1"/>
          </a:solidFill>
          <a:latin typeface="+mj-ea"/>
          <a:ea typeface="+mj-ea"/>
          <a:cs typeface="+mn-cs"/>
        </a:defRPr>
      </a:lvl2pPr>
      <a:lvl3pPr marL="1141149" indent="-226126" algn="l" defTabSz="454882" rtl="0" fontAlgn="base">
        <a:spcBef>
          <a:spcPct val="20000"/>
        </a:spcBef>
        <a:spcAft>
          <a:spcPct val="0"/>
        </a:spcAft>
        <a:buFont typeface="Arial" charset="0"/>
        <a:buChar char="•"/>
        <a:defRPr kumimoji="1" sz="2400" kern="1200">
          <a:solidFill>
            <a:schemeClr val="tx1"/>
          </a:solidFill>
          <a:latin typeface="+mj-ea"/>
          <a:ea typeface="+mj-ea"/>
          <a:cs typeface="+mn-cs"/>
        </a:defRPr>
      </a:lvl3pPr>
      <a:lvl4pPr marL="1597785" indent="-226126" algn="l" defTabSz="454882" rtl="0" fontAlgn="base">
        <a:spcBef>
          <a:spcPct val="20000"/>
        </a:spcBef>
        <a:spcAft>
          <a:spcPct val="0"/>
        </a:spcAft>
        <a:buFont typeface="Arial" charset="0"/>
        <a:buChar char="–"/>
        <a:defRPr kumimoji="1" sz="2000" kern="1200">
          <a:solidFill>
            <a:schemeClr val="tx1"/>
          </a:solidFill>
          <a:latin typeface="+mj-ea"/>
          <a:ea typeface="+mj-ea"/>
          <a:cs typeface="+mn-cs"/>
        </a:defRPr>
      </a:lvl4pPr>
      <a:lvl5pPr marL="2055296" indent="-226126" algn="l" defTabSz="454882" rtl="0" fontAlgn="base">
        <a:spcBef>
          <a:spcPct val="20000"/>
        </a:spcBef>
        <a:spcAft>
          <a:spcPct val="0"/>
        </a:spcAft>
        <a:buFont typeface="Arial" charset="0"/>
        <a:buChar char="»"/>
        <a:defRPr kumimoji="1" sz="2000" kern="1200">
          <a:solidFill>
            <a:schemeClr val="tx1"/>
          </a:solidFill>
          <a:latin typeface="+mj-ea"/>
          <a:ea typeface="+mj-ea"/>
          <a:cs typeface="+mn-cs"/>
        </a:defRPr>
      </a:lvl5pPr>
      <a:lvl6pPr marL="2514078" indent="-228552" algn="l" defTabSz="457105" rtl="0" eaLnBrk="1" latinLnBrk="0" hangingPunct="1">
        <a:spcBef>
          <a:spcPct val="20000"/>
        </a:spcBef>
        <a:buFont typeface="Arial"/>
        <a:buChar char="•"/>
        <a:defRPr sz="2000" kern="1200">
          <a:solidFill>
            <a:schemeClr val="tx1"/>
          </a:solidFill>
          <a:latin typeface="+mn-lt"/>
          <a:ea typeface="+mn-ea"/>
          <a:cs typeface="+mn-cs"/>
        </a:defRPr>
      </a:lvl6pPr>
      <a:lvl7pPr marL="2971184" indent="-228552" algn="l" defTabSz="457105" rtl="0" eaLnBrk="1" latinLnBrk="0" hangingPunct="1">
        <a:spcBef>
          <a:spcPct val="20000"/>
        </a:spcBef>
        <a:buFont typeface="Arial"/>
        <a:buChar char="•"/>
        <a:defRPr sz="2000" kern="1200">
          <a:solidFill>
            <a:schemeClr val="tx1"/>
          </a:solidFill>
          <a:latin typeface="+mn-lt"/>
          <a:ea typeface="+mn-ea"/>
          <a:cs typeface="+mn-cs"/>
        </a:defRPr>
      </a:lvl7pPr>
      <a:lvl8pPr marL="3428289" indent="-228552" algn="l" defTabSz="457105" rtl="0" eaLnBrk="1" latinLnBrk="0" hangingPunct="1">
        <a:spcBef>
          <a:spcPct val="20000"/>
        </a:spcBef>
        <a:buFont typeface="Arial"/>
        <a:buChar char="•"/>
        <a:defRPr sz="2000" kern="1200">
          <a:solidFill>
            <a:schemeClr val="tx1"/>
          </a:solidFill>
          <a:latin typeface="+mn-lt"/>
          <a:ea typeface="+mn-ea"/>
          <a:cs typeface="+mn-cs"/>
        </a:defRPr>
      </a:lvl8pPr>
      <a:lvl9pPr marL="3885394" indent="-228552" algn="l" defTabSz="45710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105" rtl="0" eaLnBrk="1" latinLnBrk="0" hangingPunct="1">
        <a:defRPr sz="1800" kern="1200">
          <a:solidFill>
            <a:schemeClr val="tx1"/>
          </a:solidFill>
          <a:latin typeface="+mn-lt"/>
          <a:ea typeface="+mn-ea"/>
          <a:cs typeface="+mn-cs"/>
        </a:defRPr>
      </a:lvl1pPr>
      <a:lvl2pPr marL="457105" algn="l" defTabSz="457105" rtl="0" eaLnBrk="1" latinLnBrk="0" hangingPunct="1">
        <a:defRPr sz="1800" kern="1200">
          <a:solidFill>
            <a:schemeClr val="tx1"/>
          </a:solidFill>
          <a:latin typeface="+mn-lt"/>
          <a:ea typeface="+mn-ea"/>
          <a:cs typeface="+mn-cs"/>
        </a:defRPr>
      </a:lvl2pPr>
      <a:lvl3pPr marL="914210" algn="l" defTabSz="457105" rtl="0" eaLnBrk="1" latinLnBrk="0" hangingPunct="1">
        <a:defRPr sz="1800" kern="1200">
          <a:solidFill>
            <a:schemeClr val="tx1"/>
          </a:solidFill>
          <a:latin typeface="+mn-lt"/>
          <a:ea typeface="+mn-ea"/>
          <a:cs typeface="+mn-cs"/>
        </a:defRPr>
      </a:lvl3pPr>
      <a:lvl4pPr marL="1371315" algn="l" defTabSz="457105" rtl="0" eaLnBrk="1" latinLnBrk="0" hangingPunct="1">
        <a:defRPr sz="1800" kern="1200">
          <a:solidFill>
            <a:schemeClr val="tx1"/>
          </a:solidFill>
          <a:latin typeface="+mn-lt"/>
          <a:ea typeface="+mn-ea"/>
          <a:cs typeface="+mn-cs"/>
        </a:defRPr>
      </a:lvl4pPr>
      <a:lvl5pPr marL="1828420" algn="l" defTabSz="457105" rtl="0" eaLnBrk="1" latinLnBrk="0" hangingPunct="1">
        <a:defRPr sz="1800" kern="1200">
          <a:solidFill>
            <a:schemeClr val="tx1"/>
          </a:solidFill>
          <a:latin typeface="+mn-lt"/>
          <a:ea typeface="+mn-ea"/>
          <a:cs typeface="+mn-cs"/>
        </a:defRPr>
      </a:lvl5pPr>
      <a:lvl6pPr marL="2285526" algn="l" defTabSz="457105" rtl="0" eaLnBrk="1" latinLnBrk="0" hangingPunct="1">
        <a:defRPr sz="1800" kern="1200">
          <a:solidFill>
            <a:schemeClr val="tx1"/>
          </a:solidFill>
          <a:latin typeface="+mn-lt"/>
          <a:ea typeface="+mn-ea"/>
          <a:cs typeface="+mn-cs"/>
        </a:defRPr>
      </a:lvl6pPr>
      <a:lvl7pPr marL="2742631" algn="l" defTabSz="457105" rtl="0" eaLnBrk="1" latinLnBrk="0" hangingPunct="1">
        <a:defRPr sz="1800" kern="1200">
          <a:solidFill>
            <a:schemeClr val="tx1"/>
          </a:solidFill>
          <a:latin typeface="+mn-lt"/>
          <a:ea typeface="+mn-ea"/>
          <a:cs typeface="+mn-cs"/>
        </a:defRPr>
      </a:lvl7pPr>
      <a:lvl8pPr marL="3199736" algn="l" defTabSz="457105" rtl="0" eaLnBrk="1" latinLnBrk="0" hangingPunct="1">
        <a:defRPr sz="1800" kern="1200">
          <a:solidFill>
            <a:schemeClr val="tx1"/>
          </a:solidFill>
          <a:latin typeface="+mn-lt"/>
          <a:ea typeface="+mn-ea"/>
          <a:cs typeface="+mn-cs"/>
        </a:defRPr>
      </a:lvl8pPr>
      <a:lvl9pPr marL="3656840" algn="l" defTabSz="45710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2.jpeg"/><Relationship Id="rId3" Type="http://schemas.openxmlformats.org/officeDocument/2006/relationships/image" Target="../media/image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667000" y="660400"/>
            <a:ext cx="3810000" cy="3810000"/>
          </a:xfrm>
          <a:prstGeom prst="rect">
            <a:avLst/>
          </a:prstGeom>
        </p:spPr>
      </p:pic>
    </p:spTree>
    <p:extLst>
      <p:ext uri="{BB962C8B-B14F-4D97-AF65-F5344CB8AC3E}">
        <p14:creationId xmlns:p14="http://schemas.microsoft.com/office/powerpoint/2010/main" val="47028439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198001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新人驾到：总结</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3457878"/>
          </a:xfrm>
        </p:spPr>
        <p:txBody>
          <a:bodyPr/>
          <a:lstStyle/>
          <a:p>
            <a:pPr>
              <a:buFont typeface="Wingdings" charset="2"/>
              <a:buChar char="u"/>
            </a:pPr>
            <a:r>
              <a:rPr lang="zh-CN" altLang="en-US" sz="2000" dirty="0"/>
              <a:t>态度明确：好的要大加赞赏，不好的要明确的指出问题</a:t>
            </a:r>
          </a:p>
          <a:p>
            <a:pPr>
              <a:buFont typeface="Wingdings" charset="2"/>
              <a:buChar char="u"/>
            </a:pPr>
            <a:r>
              <a:rPr lang="zh-CN" altLang="en-US" sz="2000" dirty="0"/>
              <a:t>提问是了解情况的重要方法</a:t>
            </a:r>
          </a:p>
          <a:p>
            <a:pPr>
              <a:buFont typeface="Wingdings" charset="2"/>
              <a:buChar char="u"/>
            </a:pPr>
            <a:r>
              <a:rPr lang="zh-CN" altLang="en-US" sz="2000" dirty="0"/>
              <a:t>经常鼓励，同一问题的批评强度递进</a:t>
            </a:r>
          </a:p>
          <a:p>
            <a:pPr>
              <a:buFont typeface="Wingdings" charset="2"/>
              <a:buChar char="u"/>
            </a:pPr>
            <a:r>
              <a:rPr lang="zh-CN" altLang="en-US" sz="2000" dirty="0"/>
              <a:t>及时通知、求助经</a:t>
            </a:r>
            <a:r>
              <a:rPr lang="zh-CN" altLang="en-US" sz="2000" dirty="0" smtClean="0"/>
              <a:t>理</a:t>
            </a:r>
            <a:endParaRPr lang="en-US" altLang="zh-CN" sz="2000" dirty="0"/>
          </a:p>
        </p:txBody>
      </p:sp>
    </p:spTree>
    <p:extLst>
      <p:ext uri="{BB962C8B-B14F-4D97-AF65-F5344CB8AC3E}">
        <p14:creationId xmlns:p14="http://schemas.microsoft.com/office/powerpoint/2010/main" val="168493309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23649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时间安排：优先级</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883298"/>
          </a:xfrm>
        </p:spPr>
        <p:txBody>
          <a:bodyPr/>
          <a:lstStyle/>
          <a:p>
            <a:pPr marL="0" indent="0">
              <a:lnSpc>
                <a:spcPct val="130000"/>
              </a:lnSpc>
              <a:buNone/>
            </a:pPr>
            <a:r>
              <a:rPr lang="en-US" altLang="zh-CN" sz="2200" dirty="0" smtClean="0">
                <a:solidFill>
                  <a:srgbClr val="2318DE"/>
                </a:solidFill>
              </a:rPr>
              <a:t>     </a:t>
            </a:r>
            <a:r>
              <a:rPr lang="en-US" altLang="zh-CN" sz="1600" dirty="0" smtClean="0">
                <a:solidFill>
                  <a:srgbClr val="2318DE"/>
                </a:solidFill>
              </a:rPr>
              <a:t> </a:t>
            </a:r>
            <a:r>
              <a:rPr lang="zh-CN" altLang="en-US" sz="1600" dirty="0" smtClean="0">
                <a:solidFill>
                  <a:srgbClr val="2318DE"/>
                </a:solidFill>
              </a:rPr>
              <a:t>大宁</a:t>
            </a:r>
            <a:r>
              <a:rPr lang="zh-CN" altLang="en-US" sz="1600" dirty="0" smtClean="0"/>
              <a:t>负责了许多指导</a:t>
            </a:r>
            <a:r>
              <a:rPr lang="zh-CN" altLang="en-US" sz="1600" dirty="0"/>
              <a:t>工作，部署新人的入门练习题，并开始审核工作。这时自己负责的开发项目要在一个月内上线的。眼看编码的检查点就要临近，却还有很多代码没有改完。同时，新人的几个文档，</a:t>
            </a:r>
            <a:r>
              <a:rPr lang="zh-CN" altLang="en-US" sz="1600" dirty="0" smtClean="0">
                <a:solidFill>
                  <a:srgbClr val="0000FF"/>
                </a:solidFill>
              </a:rPr>
              <a:t>大宁</a:t>
            </a:r>
            <a:r>
              <a:rPr lang="zh-CN" altLang="en-US" sz="1600" dirty="0" smtClean="0"/>
              <a:t>也都没有审核</a:t>
            </a:r>
            <a:r>
              <a:rPr lang="zh-CN" altLang="en-US" sz="1600" dirty="0"/>
              <a:t>放置了</a:t>
            </a:r>
            <a:r>
              <a:rPr lang="en-US" altLang="zh-CN" sz="1600" dirty="0"/>
              <a:t>2</a:t>
            </a:r>
            <a:r>
              <a:rPr lang="zh-CN" altLang="en-US" sz="1600" dirty="0"/>
              <a:t>天了。</a:t>
            </a:r>
            <a:r>
              <a:rPr lang="zh-CN" altLang="en-US" sz="1600" dirty="0" smtClean="0">
                <a:solidFill>
                  <a:srgbClr val="2318DE"/>
                </a:solidFill>
              </a:rPr>
              <a:t>大宁</a:t>
            </a:r>
            <a:r>
              <a:rPr lang="zh-CN" altLang="en-US" sz="1600" dirty="0" smtClean="0"/>
              <a:t>该怎么办呢</a:t>
            </a:r>
            <a:r>
              <a:rPr lang="zh-CN" altLang="en-US" sz="1600" dirty="0"/>
              <a:t>？</a:t>
            </a:r>
          </a:p>
          <a:p>
            <a:pPr marL="400050" lvl="1" indent="0">
              <a:lnSpc>
                <a:spcPct val="130000"/>
              </a:lnSpc>
              <a:buNone/>
            </a:pPr>
            <a:r>
              <a:rPr lang="en-US" altLang="zh-CN" sz="1800" i="1" dirty="0"/>
              <a:t>A  </a:t>
            </a:r>
            <a:r>
              <a:rPr lang="zh-CN" altLang="en-US" sz="1800" i="1" dirty="0"/>
              <a:t>项目开发涉及相关其他部门，应该保证，新人的审核可以再推迟一段时间进行。</a:t>
            </a:r>
          </a:p>
          <a:p>
            <a:pPr marL="400050" lvl="1" indent="0">
              <a:lnSpc>
                <a:spcPct val="130000"/>
              </a:lnSpc>
              <a:buNone/>
            </a:pPr>
            <a:r>
              <a:rPr lang="en-US" altLang="zh-CN" sz="1800" i="1" dirty="0"/>
              <a:t>B  </a:t>
            </a:r>
            <a:r>
              <a:rPr lang="zh-CN" altLang="en-US" sz="1800" i="1" dirty="0"/>
              <a:t>和经理沟通一下，是否重新安排项目时间，保证新人的审核。</a:t>
            </a:r>
          </a:p>
          <a:p>
            <a:pPr marL="400050" lvl="1" indent="0">
              <a:lnSpc>
                <a:spcPct val="130000"/>
              </a:lnSpc>
              <a:buNone/>
            </a:pPr>
            <a:r>
              <a:rPr lang="en-US" altLang="zh-CN" sz="1800" i="1" dirty="0"/>
              <a:t>C  </a:t>
            </a:r>
            <a:r>
              <a:rPr lang="zh-CN" altLang="en-US" sz="1800" i="1" dirty="0"/>
              <a:t>和经理沟通这一问题，表明自己这方面时间不够，事情做不完。</a:t>
            </a:r>
          </a:p>
          <a:p>
            <a:pPr marL="400050" lvl="1" indent="0">
              <a:lnSpc>
                <a:spcPct val="130000"/>
              </a:lnSpc>
              <a:buNone/>
            </a:pPr>
            <a:r>
              <a:rPr lang="en-US" altLang="zh-CN" sz="1800" i="1" dirty="0"/>
              <a:t>D  </a:t>
            </a:r>
            <a:r>
              <a:rPr lang="zh-CN" altLang="en-US" sz="1800" i="1" dirty="0"/>
              <a:t>先把新人的文档审核了，项目开发如果加班做完了最好，做不完提前发通报。</a:t>
            </a:r>
          </a:p>
        </p:txBody>
      </p:sp>
    </p:spTree>
    <p:extLst>
      <p:ext uri="{BB962C8B-B14F-4D97-AF65-F5344CB8AC3E}">
        <p14:creationId xmlns:p14="http://schemas.microsoft.com/office/powerpoint/2010/main" val="125417374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74945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时间安排：新人的打扰</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883298"/>
          </a:xfrm>
        </p:spPr>
        <p:txBody>
          <a:bodyPr/>
          <a:lstStyle/>
          <a:p>
            <a:pPr marL="0" indent="0">
              <a:lnSpc>
                <a:spcPct val="130000"/>
              </a:lnSpc>
              <a:buNone/>
            </a:pPr>
            <a:r>
              <a:rPr lang="zh-CN" altLang="en-US" sz="2200" dirty="0"/>
              <a:t> </a:t>
            </a:r>
            <a:r>
              <a:rPr lang="en-US" altLang="zh-CN" sz="2200" dirty="0" smtClean="0"/>
              <a:t>      </a:t>
            </a:r>
            <a:r>
              <a:rPr lang="zh-CN" altLang="en-US" sz="1600" dirty="0" smtClean="0">
                <a:solidFill>
                  <a:srgbClr val="FF0000"/>
                </a:solidFill>
              </a:rPr>
              <a:t>小宇</a:t>
            </a:r>
            <a:r>
              <a:rPr lang="zh-CN" altLang="en-US" sz="1600" dirty="0" smtClean="0"/>
              <a:t>新接手一个复杂逻辑模块</a:t>
            </a:r>
            <a:r>
              <a:rPr lang="zh-CN" altLang="en-US" sz="1600" dirty="0"/>
              <a:t>，里面有很多逻辑她都不明白或理解，</a:t>
            </a:r>
            <a:r>
              <a:rPr lang="zh-CN" altLang="en-US" sz="1600" dirty="0" smtClean="0"/>
              <a:t>因此遇到一个问题就跑来问</a:t>
            </a:r>
            <a:r>
              <a:rPr lang="zh-CN" altLang="en-US" sz="1600" dirty="0" smtClean="0">
                <a:solidFill>
                  <a:srgbClr val="2318DE"/>
                </a:solidFill>
              </a:rPr>
              <a:t>大宇</a:t>
            </a:r>
            <a:r>
              <a:rPr lang="zh-CN" altLang="en-US" sz="1600" dirty="0" smtClean="0"/>
              <a:t>，</a:t>
            </a:r>
            <a:r>
              <a:rPr lang="zh-CN" altLang="en-US" sz="1600" dirty="0" smtClean="0">
                <a:solidFill>
                  <a:srgbClr val="2318DE"/>
                </a:solidFill>
              </a:rPr>
              <a:t>大宇</a:t>
            </a:r>
            <a:r>
              <a:rPr lang="zh-CN" altLang="en-US" sz="1600" dirty="0" smtClean="0"/>
              <a:t>的</a:t>
            </a:r>
            <a:r>
              <a:rPr lang="zh-CN" altLang="en-US" sz="1600" dirty="0"/>
              <a:t>工作大大受到了影响。</a:t>
            </a:r>
            <a:r>
              <a:rPr lang="zh-CN" altLang="en-US" sz="1600" dirty="0" smtClean="0">
                <a:solidFill>
                  <a:srgbClr val="2318DE"/>
                </a:solidFill>
              </a:rPr>
              <a:t>大宇</a:t>
            </a:r>
            <a:r>
              <a:rPr lang="zh-CN" altLang="en-US" sz="1600" dirty="0" smtClean="0"/>
              <a:t>该怎么办呢</a:t>
            </a:r>
            <a:r>
              <a:rPr lang="zh-CN" altLang="en-US" sz="1600" dirty="0"/>
              <a:t>？</a:t>
            </a:r>
          </a:p>
          <a:p>
            <a:pPr marL="400050" lvl="1" indent="0">
              <a:lnSpc>
                <a:spcPct val="130000"/>
              </a:lnSpc>
              <a:buNone/>
            </a:pPr>
            <a:r>
              <a:rPr lang="en-US" altLang="zh-CN" sz="1800" i="1" dirty="0"/>
              <a:t>A  </a:t>
            </a:r>
            <a:r>
              <a:rPr lang="zh-CN" altLang="en-US" sz="1800" i="1" dirty="0"/>
              <a:t>忍！耐心的一个个详细解释，直到对方完全明白。</a:t>
            </a:r>
          </a:p>
          <a:p>
            <a:pPr marL="400050" lvl="1" indent="0">
              <a:lnSpc>
                <a:spcPct val="130000"/>
              </a:lnSpc>
              <a:buNone/>
            </a:pPr>
            <a:r>
              <a:rPr lang="en-US" altLang="zh-CN" sz="1800" i="1" dirty="0"/>
              <a:t>B  </a:t>
            </a:r>
            <a:r>
              <a:rPr lang="zh-CN" altLang="en-US" sz="1800" i="1" dirty="0"/>
              <a:t>让他自己多花时间去思考这些策略存在的原因，实在不行再来问</a:t>
            </a:r>
          </a:p>
          <a:p>
            <a:pPr marL="400050" lvl="1" indent="0">
              <a:lnSpc>
                <a:spcPct val="130000"/>
              </a:lnSpc>
              <a:buNone/>
            </a:pPr>
            <a:r>
              <a:rPr lang="en-US" altLang="zh-CN" sz="1800" i="1" dirty="0"/>
              <a:t>C  </a:t>
            </a:r>
            <a:r>
              <a:rPr lang="zh-CN" altLang="en-US" sz="1800" i="1" dirty="0"/>
              <a:t>粗略或简短的给他解释每个问题，减少占有时间。</a:t>
            </a:r>
          </a:p>
          <a:p>
            <a:pPr marL="400050" lvl="1" indent="0">
              <a:lnSpc>
                <a:spcPct val="130000"/>
              </a:lnSpc>
              <a:buNone/>
            </a:pPr>
            <a:r>
              <a:rPr lang="en-US" altLang="zh-CN" sz="1800" i="1" dirty="0"/>
              <a:t>D  </a:t>
            </a:r>
            <a:r>
              <a:rPr lang="zh-CN" altLang="en-US" sz="1800" i="1" dirty="0"/>
              <a:t>让他积累多个问题后，集中时间找你，你先了解对方对策略的理解后再答疑。</a:t>
            </a:r>
          </a:p>
        </p:txBody>
      </p:sp>
    </p:spTree>
    <p:extLst>
      <p:ext uri="{BB962C8B-B14F-4D97-AF65-F5344CB8AC3E}">
        <p14:creationId xmlns:p14="http://schemas.microsoft.com/office/powerpoint/2010/main" val="191710112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198001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时间安排：总结</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883298"/>
          </a:xfrm>
        </p:spPr>
        <p:txBody>
          <a:bodyPr/>
          <a:lstStyle/>
          <a:p>
            <a:pPr>
              <a:buFont typeface="Wingdings" charset="2"/>
              <a:buChar char="u"/>
            </a:pPr>
            <a:r>
              <a:rPr lang="zh-CN" altLang="en-US" sz="2000" dirty="0"/>
              <a:t>指导工作机不可失，并非优先级低</a:t>
            </a:r>
            <a:endParaRPr lang="en-US" altLang="zh-CN" sz="2000" dirty="0"/>
          </a:p>
          <a:p>
            <a:pPr>
              <a:buFont typeface="Wingdings" charset="2"/>
              <a:buChar char="u"/>
            </a:pPr>
            <a:r>
              <a:rPr lang="zh-CN" altLang="en-US" sz="2000" dirty="0"/>
              <a:t>磨合出高效的沟通方式</a:t>
            </a:r>
            <a:endParaRPr lang="en-US" altLang="zh-CN" sz="2000" dirty="0"/>
          </a:p>
          <a:p>
            <a:pPr lvl="1">
              <a:buFont typeface="Wingdings" charset="2"/>
              <a:buChar char="l"/>
            </a:pPr>
            <a:r>
              <a:rPr lang="zh-CN" altLang="en-US" sz="1800" dirty="0"/>
              <a:t>问题集中沟通</a:t>
            </a:r>
            <a:endParaRPr lang="en-US" altLang="zh-CN" sz="1800" dirty="0"/>
          </a:p>
          <a:p>
            <a:pPr lvl="1">
              <a:buFont typeface="Wingdings" charset="2"/>
              <a:buChar char="l"/>
            </a:pPr>
            <a:r>
              <a:rPr lang="zh-CN" altLang="en-US" sz="1800" dirty="0"/>
              <a:t>定期</a:t>
            </a:r>
            <a:r>
              <a:rPr lang="en-US" altLang="zh-CN" sz="1800" dirty="0"/>
              <a:t>1</a:t>
            </a:r>
            <a:r>
              <a:rPr lang="zh-CN" altLang="en-US" sz="1800" dirty="0"/>
              <a:t>－</a:t>
            </a:r>
            <a:r>
              <a:rPr lang="en-US" altLang="zh-CN" sz="1800" dirty="0"/>
              <a:t>1</a:t>
            </a:r>
          </a:p>
          <a:p>
            <a:pPr>
              <a:buFont typeface="Wingdings" charset="2"/>
              <a:buChar char="u"/>
            </a:pPr>
            <a:r>
              <a:rPr lang="zh-CN" altLang="en-US" sz="2000" dirty="0" smtClean="0"/>
              <a:t>审核进展也应主动通报</a:t>
            </a:r>
            <a:endParaRPr lang="en-US" altLang="zh-CN" sz="2000" dirty="0"/>
          </a:p>
        </p:txBody>
      </p:sp>
    </p:spTree>
    <p:extLst>
      <p:ext uri="{BB962C8B-B14F-4D97-AF65-F5344CB8AC3E}">
        <p14:creationId xmlns:p14="http://schemas.microsoft.com/office/powerpoint/2010/main" val="102322678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198001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工作习惯：沟通</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883298"/>
          </a:xfrm>
        </p:spPr>
        <p:txBody>
          <a:bodyPr/>
          <a:lstStyle/>
          <a:p>
            <a:pPr marL="0" indent="0">
              <a:lnSpc>
                <a:spcPct val="130000"/>
              </a:lnSpc>
              <a:buNone/>
            </a:pPr>
            <a:r>
              <a:rPr lang="en-US" altLang="zh-CN" sz="2200" dirty="0" smtClean="0">
                <a:solidFill>
                  <a:srgbClr val="2318DE"/>
                </a:solidFill>
              </a:rPr>
              <a:t>       </a:t>
            </a:r>
            <a:r>
              <a:rPr lang="zh-CN" altLang="en-US" sz="1600" dirty="0" smtClean="0">
                <a:solidFill>
                  <a:srgbClr val="2318DE"/>
                </a:solidFill>
              </a:rPr>
              <a:t>大龙</a:t>
            </a:r>
            <a:r>
              <a:rPr lang="zh-CN" altLang="en-US" sz="1600" dirty="0" smtClean="0"/>
              <a:t>指导</a:t>
            </a:r>
            <a:r>
              <a:rPr lang="zh-CN" altLang="en-US" sz="1600" dirty="0" smtClean="0">
                <a:solidFill>
                  <a:srgbClr val="FF0000"/>
                </a:solidFill>
              </a:rPr>
              <a:t>小龙</a:t>
            </a:r>
            <a:r>
              <a:rPr lang="zh-CN" altLang="en-US" sz="1600" dirty="0" smtClean="0"/>
              <a:t>负责项目</a:t>
            </a:r>
            <a:r>
              <a:rPr lang="zh-CN" altLang="en-US" sz="1600" dirty="0"/>
              <a:t>，</a:t>
            </a:r>
            <a:r>
              <a:rPr lang="zh-CN" altLang="en-US" sz="1600" dirty="0" smtClean="0">
                <a:solidFill>
                  <a:srgbClr val="2318DE"/>
                </a:solidFill>
              </a:rPr>
              <a:t>大龙</a:t>
            </a:r>
            <a:r>
              <a:rPr lang="zh-CN" altLang="en-US" sz="1600" dirty="0" smtClean="0"/>
              <a:t>对这个项</a:t>
            </a:r>
            <a:r>
              <a:rPr lang="zh-CN" altLang="en-US" sz="1600" dirty="0"/>
              <a:t>目有没有放太多精力，一周以后却发现进展不太顺利。</a:t>
            </a:r>
            <a:r>
              <a:rPr lang="zh-CN" altLang="en-US" sz="1600" dirty="0" smtClean="0">
                <a:solidFill>
                  <a:srgbClr val="2318DE"/>
                </a:solidFill>
              </a:rPr>
              <a:t>大龙</a:t>
            </a:r>
            <a:r>
              <a:rPr lang="zh-CN" altLang="en-US" sz="1600" dirty="0" smtClean="0"/>
              <a:t>和</a:t>
            </a:r>
            <a:r>
              <a:rPr lang="zh-CN" altLang="en-US" sz="1600" dirty="0" smtClean="0">
                <a:solidFill>
                  <a:srgbClr val="FF0000"/>
                </a:solidFill>
              </a:rPr>
              <a:t>小龙</a:t>
            </a:r>
            <a:r>
              <a:rPr lang="zh-CN" altLang="en-US" sz="1600" dirty="0" smtClean="0"/>
              <a:t>仔细聊</a:t>
            </a:r>
            <a:r>
              <a:rPr lang="zh-CN" altLang="en-US" sz="1600" dirty="0"/>
              <a:t>了一下，发现由于涉及到和其它组的合作，在代码接口上出现多次反复，导致进展慢，</a:t>
            </a:r>
            <a:r>
              <a:rPr lang="zh-CN" altLang="en-US" sz="1600" dirty="0" smtClean="0">
                <a:solidFill>
                  <a:srgbClr val="FF0000"/>
                </a:solidFill>
              </a:rPr>
              <a:t>小龙</a:t>
            </a:r>
            <a:r>
              <a:rPr lang="zh-CN" altLang="en-US" sz="1600" dirty="0" smtClean="0"/>
              <a:t>自己也觉得一个事情邮</a:t>
            </a:r>
            <a:r>
              <a:rPr lang="zh-CN" altLang="en-US" sz="1600" dirty="0"/>
              <a:t>件来回很浪费时间。</a:t>
            </a:r>
            <a:r>
              <a:rPr lang="zh-CN" altLang="en-US" sz="1600" dirty="0" smtClean="0">
                <a:solidFill>
                  <a:srgbClr val="2318DE"/>
                </a:solidFill>
              </a:rPr>
              <a:t>大龙</a:t>
            </a:r>
            <a:r>
              <a:rPr lang="zh-CN" altLang="en-US" sz="1600" dirty="0" smtClean="0"/>
              <a:t>该怎么办</a:t>
            </a:r>
            <a:r>
              <a:rPr lang="zh-CN" altLang="en-US" sz="1600" dirty="0"/>
              <a:t>？</a:t>
            </a:r>
          </a:p>
          <a:p>
            <a:pPr marL="400050" lvl="1" indent="0">
              <a:lnSpc>
                <a:spcPct val="130000"/>
              </a:lnSpc>
              <a:buNone/>
            </a:pPr>
            <a:r>
              <a:rPr lang="en-US" altLang="zh-CN" sz="1800" i="1" dirty="0"/>
              <a:t>A  </a:t>
            </a:r>
            <a:r>
              <a:rPr lang="zh-CN" altLang="en-US" sz="1800" i="1" dirty="0" smtClean="0"/>
              <a:t>告诉小龙：</a:t>
            </a:r>
            <a:r>
              <a:rPr lang="zh-CN" altLang="en-US" sz="1800" i="1" dirty="0"/>
              <a:t>反复迭代必不可少，有了问题要及时和相关同事沟通，越早解决成本越低。</a:t>
            </a:r>
          </a:p>
          <a:p>
            <a:pPr marL="400050" lvl="1" indent="0">
              <a:lnSpc>
                <a:spcPct val="130000"/>
              </a:lnSpc>
              <a:buNone/>
            </a:pPr>
            <a:r>
              <a:rPr lang="en-US" altLang="zh-CN" sz="1800" i="1" dirty="0"/>
              <a:t>B  </a:t>
            </a:r>
            <a:r>
              <a:rPr lang="zh-CN" altLang="en-US" sz="1800" i="1" dirty="0" smtClean="0"/>
              <a:t>提醒小龙：</a:t>
            </a:r>
            <a:r>
              <a:rPr lang="zh-CN" altLang="en-US" sz="1800" i="1" dirty="0"/>
              <a:t>沟通之前应该先有准备，要先把自己的想法想清楚。</a:t>
            </a:r>
          </a:p>
          <a:p>
            <a:pPr marL="400050" lvl="1" indent="0">
              <a:lnSpc>
                <a:spcPct val="130000"/>
              </a:lnSpc>
              <a:buNone/>
            </a:pPr>
            <a:r>
              <a:rPr lang="en-US" altLang="zh-CN" sz="1800" i="1" dirty="0"/>
              <a:t>C  </a:t>
            </a:r>
            <a:r>
              <a:rPr lang="zh-CN" altLang="en-US" sz="1800" i="1" dirty="0" smtClean="0"/>
              <a:t>提醒小龙：</a:t>
            </a:r>
            <a:r>
              <a:rPr lang="zh-CN" altLang="en-US" sz="1800" i="1" dirty="0"/>
              <a:t>问题比较复杂时应该采取其他沟通方式，例如召集讨论。</a:t>
            </a:r>
          </a:p>
          <a:p>
            <a:pPr marL="400050" lvl="1" indent="0">
              <a:lnSpc>
                <a:spcPct val="130000"/>
              </a:lnSpc>
              <a:buNone/>
            </a:pPr>
            <a:r>
              <a:rPr lang="en-US" altLang="zh-CN" sz="1800" i="1" dirty="0"/>
              <a:t>D  </a:t>
            </a:r>
            <a:r>
              <a:rPr lang="zh-CN" altLang="en-US" sz="1800" i="1" dirty="0" smtClean="0"/>
              <a:t>告诉小龙：</a:t>
            </a:r>
            <a:r>
              <a:rPr lang="zh-CN" altLang="en-US" sz="1800" i="1" dirty="0"/>
              <a:t>把多个问题合并起来一起沟通，减少沟通次数。</a:t>
            </a:r>
          </a:p>
          <a:p>
            <a:pPr marL="0" indent="0">
              <a:buNone/>
            </a:pPr>
            <a:endParaRPr lang="zh-CN" altLang="en-US" sz="1800" i="1" dirty="0"/>
          </a:p>
          <a:p>
            <a:endParaRPr lang="zh-CN" altLang="en-US" sz="1800" i="1" dirty="0"/>
          </a:p>
        </p:txBody>
      </p:sp>
    </p:spTree>
    <p:extLst>
      <p:ext uri="{BB962C8B-B14F-4D97-AF65-F5344CB8AC3E}">
        <p14:creationId xmlns:p14="http://schemas.microsoft.com/office/powerpoint/2010/main" val="143337116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23649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工作习惯：时间点</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3867100"/>
          </a:xfrm>
        </p:spPr>
        <p:txBody>
          <a:bodyPr/>
          <a:lstStyle/>
          <a:p>
            <a:pPr marL="0" indent="0">
              <a:lnSpc>
                <a:spcPct val="130000"/>
              </a:lnSpc>
              <a:buNone/>
            </a:pPr>
            <a:r>
              <a:rPr lang="zh-CN" altLang="en-US" sz="2400" dirty="0" smtClean="0">
                <a:solidFill>
                  <a:srgbClr val="FF0000"/>
                </a:solidFill>
                <a:latin typeface="+mj-ea"/>
                <a:ea typeface="+mj-ea"/>
              </a:rPr>
              <a:t>    </a:t>
            </a:r>
            <a:r>
              <a:rPr lang="zh-CN" altLang="en-US" sz="2200" dirty="0"/>
              <a:t> </a:t>
            </a:r>
            <a:r>
              <a:rPr lang="zh-CN" altLang="en-US" sz="1600" dirty="0" smtClean="0">
                <a:solidFill>
                  <a:srgbClr val="FF0000"/>
                </a:solidFill>
              </a:rPr>
              <a:t>小刘</a:t>
            </a:r>
            <a:r>
              <a:rPr lang="zh-CN" altLang="en-US" sz="1600" dirty="0" smtClean="0"/>
              <a:t>最近让</a:t>
            </a:r>
            <a:r>
              <a:rPr lang="zh-CN" altLang="en-US" sz="1600" dirty="0" smtClean="0">
                <a:solidFill>
                  <a:srgbClr val="2318DE"/>
                </a:solidFill>
              </a:rPr>
              <a:t>大刘</a:t>
            </a:r>
            <a:r>
              <a:rPr lang="zh-CN" altLang="en-US" sz="1600" dirty="0" smtClean="0"/>
              <a:t>比较头疼</a:t>
            </a:r>
            <a:r>
              <a:rPr lang="zh-CN" altLang="en-US" sz="1600" dirty="0"/>
              <a:t>，</a:t>
            </a:r>
            <a:r>
              <a:rPr lang="zh-CN" altLang="en-US" sz="1600" dirty="0" smtClean="0"/>
              <a:t>上周的时候</a:t>
            </a:r>
            <a:r>
              <a:rPr lang="zh-CN" altLang="en-US" sz="1600" dirty="0" smtClean="0">
                <a:solidFill>
                  <a:srgbClr val="2318DE"/>
                </a:solidFill>
              </a:rPr>
              <a:t>大刘</a:t>
            </a:r>
            <a:r>
              <a:rPr lang="zh-CN" altLang="en-US" sz="1600" dirty="0" smtClean="0"/>
              <a:t>安排</a:t>
            </a:r>
            <a:r>
              <a:rPr lang="zh-CN" altLang="en-US" sz="1600" dirty="0" smtClean="0">
                <a:solidFill>
                  <a:srgbClr val="FF0000"/>
                </a:solidFill>
              </a:rPr>
              <a:t>小刘</a:t>
            </a:r>
            <a:r>
              <a:rPr lang="zh-CN" altLang="en-US" sz="1600" dirty="0" smtClean="0"/>
              <a:t>做一个调</a:t>
            </a:r>
            <a:r>
              <a:rPr lang="zh-CN" altLang="en-US" sz="1600" dirty="0"/>
              <a:t>研，按当时的计划是本周一提交调研报告，可今天都周二了，他还没有提交，并且没有见到任何说明。之前已经单独提醒过一次了，这次又犯这个错误，</a:t>
            </a:r>
            <a:r>
              <a:rPr lang="zh-CN" altLang="en-US" sz="1600" dirty="0" smtClean="0">
                <a:solidFill>
                  <a:srgbClr val="2318DE"/>
                </a:solidFill>
              </a:rPr>
              <a:t>大刘</a:t>
            </a:r>
            <a:r>
              <a:rPr lang="zh-CN" altLang="en-US" sz="1600" dirty="0" smtClean="0"/>
              <a:t>应该怎么办</a:t>
            </a:r>
            <a:r>
              <a:rPr lang="zh-CN" altLang="en-US" sz="1600" dirty="0"/>
              <a:t>？</a:t>
            </a:r>
          </a:p>
          <a:p>
            <a:pPr marL="400050" lvl="1" indent="0">
              <a:lnSpc>
                <a:spcPct val="130000"/>
              </a:lnSpc>
              <a:buNone/>
            </a:pPr>
            <a:r>
              <a:rPr lang="en-US" altLang="zh-CN" sz="1800" i="1" dirty="0"/>
              <a:t>A  </a:t>
            </a:r>
            <a:r>
              <a:rPr lang="zh-CN" altLang="en-US" sz="1800" i="1" dirty="0"/>
              <a:t>可能是时间安排有点紧张，再等两天看看，他不交我也没办法</a:t>
            </a:r>
          </a:p>
          <a:p>
            <a:pPr marL="400050" lvl="1" indent="0">
              <a:lnSpc>
                <a:spcPct val="130000"/>
              </a:lnSpc>
              <a:buNone/>
            </a:pPr>
            <a:r>
              <a:rPr lang="en-US" altLang="zh-CN" sz="1800" i="1" dirty="0"/>
              <a:t>B  </a:t>
            </a:r>
            <a:r>
              <a:rPr lang="zh-CN" altLang="en-US" sz="1800" i="1" dirty="0"/>
              <a:t>单独发邮件再提醒一下时间点</a:t>
            </a:r>
          </a:p>
          <a:p>
            <a:pPr marL="400050" lvl="1" indent="0">
              <a:lnSpc>
                <a:spcPct val="130000"/>
              </a:lnSpc>
              <a:buNone/>
            </a:pPr>
            <a:r>
              <a:rPr lang="en-US" altLang="zh-CN" sz="1800" i="1" dirty="0"/>
              <a:t>C  </a:t>
            </a:r>
            <a:r>
              <a:rPr lang="zh-CN" altLang="en-US" sz="1800" i="1" dirty="0" smtClean="0"/>
              <a:t>为了让小刘留下</a:t>
            </a:r>
            <a:r>
              <a:rPr lang="zh-CN" altLang="en-US" sz="1800" i="1" dirty="0"/>
              <a:t>深刻的印象，当面沟通，直接指出问题要求立刻改正</a:t>
            </a:r>
          </a:p>
          <a:p>
            <a:pPr marL="400050" lvl="1" indent="0">
              <a:lnSpc>
                <a:spcPct val="130000"/>
              </a:lnSpc>
              <a:buNone/>
            </a:pPr>
            <a:r>
              <a:rPr lang="en-US" altLang="zh-CN" sz="1800" i="1" dirty="0"/>
              <a:t>D  </a:t>
            </a:r>
            <a:r>
              <a:rPr lang="zh-CN" altLang="en-US" sz="1800" i="1" dirty="0"/>
              <a:t>找经理来解决</a:t>
            </a:r>
          </a:p>
        </p:txBody>
      </p:sp>
    </p:spTree>
    <p:extLst>
      <p:ext uri="{BB962C8B-B14F-4D97-AF65-F5344CB8AC3E}">
        <p14:creationId xmlns:p14="http://schemas.microsoft.com/office/powerpoint/2010/main" val="395454557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3005935"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工作习惯：高材生的失落</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883298"/>
          </a:xfrm>
        </p:spPr>
        <p:txBody>
          <a:bodyPr/>
          <a:lstStyle/>
          <a:p>
            <a:pPr marL="0" indent="0">
              <a:lnSpc>
                <a:spcPct val="130000"/>
              </a:lnSpc>
              <a:buNone/>
            </a:pPr>
            <a:r>
              <a:rPr lang="zh-CN" altLang="en-US" sz="2400" dirty="0" smtClean="0">
                <a:solidFill>
                  <a:srgbClr val="FF0000"/>
                </a:solidFill>
                <a:latin typeface="+mj-ea"/>
                <a:ea typeface="+mj-ea"/>
              </a:rPr>
              <a:t>    </a:t>
            </a:r>
            <a:r>
              <a:rPr lang="zh-CN" altLang="en-US" sz="1600" dirty="0"/>
              <a:t> </a:t>
            </a:r>
            <a:r>
              <a:rPr lang="zh-CN" altLang="en-US" sz="1600" dirty="0" smtClean="0">
                <a:solidFill>
                  <a:srgbClr val="FF0000"/>
                </a:solidFill>
              </a:rPr>
              <a:t>小川</a:t>
            </a:r>
            <a:r>
              <a:rPr lang="zh-CN" altLang="en-US" sz="1600" dirty="0" smtClean="0"/>
              <a:t>毕业名校</a:t>
            </a:r>
            <a:r>
              <a:rPr lang="zh-CN" altLang="en-US" sz="1600" dirty="0"/>
              <a:t>，上手第一个就是一个较复杂的项目。这个项</a:t>
            </a:r>
            <a:r>
              <a:rPr lang="zh-CN" altLang="en-US" sz="1600" dirty="0" smtClean="0"/>
              <a:t>目</a:t>
            </a:r>
            <a:r>
              <a:rPr lang="zh-CN" altLang="en-US" sz="1600" dirty="0" smtClean="0">
                <a:solidFill>
                  <a:srgbClr val="2318DE"/>
                </a:solidFill>
              </a:rPr>
              <a:t>大川</a:t>
            </a:r>
            <a:r>
              <a:rPr lang="zh-CN" altLang="en-US" sz="1600" dirty="0" smtClean="0"/>
              <a:t>觉</a:t>
            </a:r>
            <a:r>
              <a:rPr lang="zh-CN" altLang="en-US" sz="1600" dirty="0"/>
              <a:t>得需要</a:t>
            </a:r>
            <a:r>
              <a:rPr lang="en-US" altLang="zh-CN" sz="1600" dirty="0"/>
              <a:t>2</a:t>
            </a:r>
            <a:r>
              <a:rPr lang="zh-CN" altLang="en-US" sz="1600" dirty="0"/>
              <a:t>周才能完成，</a:t>
            </a:r>
            <a:r>
              <a:rPr lang="zh-CN" altLang="en-US" sz="1600" dirty="0" smtClean="0"/>
              <a:t>可是</a:t>
            </a:r>
            <a:r>
              <a:rPr lang="zh-CN" altLang="en-US" sz="1600" dirty="0" smtClean="0">
                <a:solidFill>
                  <a:srgbClr val="FF0000"/>
                </a:solidFill>
              </a:rPr>
              <a:t>小川</a:t>
            </a:r>
            <a:r>
              <a:rPr lang="zh-CN" altLang="en-US" sz="1600" dirty="0" smtClean="0"/>
              <a:t>拍着胸脯说</a:t>
            </a:r>
            <a:r>
              <a:rPr lang="zh-CN" altLang="en-US" sz="1600" dirty="0"/>
              <a:t>，这个只要</a:t>
            </a:r>
            <a:r>
              <a:rPr lang="en-US" altLang="zh-CN" sz="1600" dirty="0"/>
              <a:t>1</a:t>
            </a:r>
            <a:r>
              <a:rPr lang="zh-CN" altLang="en-US" sz="1600" dirty="0"/>
              <a:t>周即可，</a:t>
            </a:r>
            <a:r>
              <a:rPr lang="zh-CN" altLang="en-US" sz="1600" dirty="0" smtClean="0">
                <a:solidFill>
                  <a:srgbClr val="2318DE"/>
                </a:solidFill>
              </a:rPr>
              <a:t>大川</a:t>
            </a:r>
            <a:r>
              <a:rPr lang="zh-CN" altLang="en-US" sz="1600" dirty="0" smtClean="0"/>
              <a:t>让他放手做</a:t>
            </a:r>
            <a:r>
              <a:rPr lang="zh-CN" altLang="en-US" sz="1600" dirty="0"/>
              <a:t>了，可是就算是周六周日通宵加班，也没有完成，</a:t>
            </a:r>
            <a:r>
              <a:rPr lang="zh-CN" altLang="en-US" sz="1600" dirty="0" smtClean="0">
                <a:solidFill>
                  <a:srgbClr val="FF0000"/>
                </a:solidFill>
              </a:rPr>
              <a:t>小川</a:t>
            </a:r>
            <a:r>
              <a:rPr lang="zh-CN" altLang="en-US" sz="1600" dirty="0" smtClean="0"/>
              <a:t>非常气馁</a:t>
            </a:r>
            <a:r>
              <a:rPr lang="zh-CN" altLang="en-US" sz="1600" dirty="0"/>
              <a:t>。如果时光倒流，</a:t>
            </a:r>
            <a:r>
              <a:rPr lang="zh-CN" altLang="en-US" sz="1600" dirty="0" smtClean="0">
                <a:solidFill>
                  <a:srgbClr val="2318DE"/>
                </a:solidFill>
              </a:rPr>
              <a:t>大川</a:t>
            </a:r>
            <a:r>
              <a:rPr lang="zh-CN" altLang="en-US" sz="1600" dirty="0" smtClean="0"/>
              <a:t>应该怎么办</a:t>
            </a:r>
            <a:r>
              <a:rPr lang="zh-CN" altLang="en-US" sz="1600" dirty="0"/>
              <a:t>？ </a:t>
            </a:r>
          </a:p>
          <a:p>
            <a:pPr marL="400050" lvl="1" indent="0">
              <a:lnSpc>
                <a:spcPct val="130000"/>
              </a:lnSpc>
              <a:buNone/>
            </a:pPr>
            <a:r>
              <a:rPr lang="en-US" altLang="zh-CN" sz="1800" i="1" dirty="0"/>
              <a:t>A  </a:t>
            </a:r>
            <a:r>
              <a:rPr lang="zh-CN" altLang="en-US" sz="1800" i="1" dirty="0"/>
              <a:t>同意一周的计划，但是随时监控和反馈调整</a:t>
            </a:r>
          </a:p>
          <a:p>
            <a:pPr marL="400050" lvl="1" indent="0">
              <a:lnSpc>
                <a:spcPct val="130000"/>
              </a:lnSpc>
              <a:buNone/>
            </a:pPr>
            <a:r>
              <a:rPr lang="en-US" altLang="zh-CN" sz="1800" i="1" dirty="0"/>
              <a:t>B  </a:t>
            </a:r>
            <a:r>
              <a:rPr lang="zh-CN" altLang="en-US" sz="1800" i="1" dirty="0"/>
              <a:t>告诉他这个项目需要考虑许多的问题，都是他需要花时间的</a:t>
            </a:r>
          </a:p>
          <a:p>
            <a:pPr marL="400050" lvl="1" indent="0">
              <a:lnSpc>
                <a:spcPct val="130000"/>
              </a:lnSpc>
              <a:buNone/>
            </a:pPr>
            <a:r>
              <a:rPr lang="en-US" altLang="zh-CN" sz="1800" i="1" dirty="0"/>
              <a:t>C  </a:t>
            </a:r>
            <a:r>
              <a:rPr lang="zh-CN" altLang="en-US" sz="1800" i="1" dirty="0"/>
              <a:t>问他详细的计划是什么，从中找出不合理的地方</a:t>
            </a:r>
          </a:p>
          <a:p>
            <a:pPr marL="400050" lvl="1" indent="0">
              <a:lnSpc>
                <a:spcPct val="130000"/>
              </a:lnSpc>
              <a:buNone/>
            </a:pPr>
            <a:r>
              <a:rPr lang="en-US" altLang="zh-CN" sz="1800" i="1" dirty="0"/>
              <a:t>D  </a:t>
            </a:r>
            <a:r>
              <a:rPr lang="zh-CN" altLang="en-US" sz="1800" i="1" dirty="0"/>
              <a:t>用类似的项目做例子，告诉他经验是需要</a:t>
            </a:r>
            <a:r>
              <a:rPr lang="en-US" altLang="zh-CN" sz="1800" i="1" dirty="0"/>
              <a:t>2</a:t>
            </a:r>
            <a:r>
              <a:rPr lang="zh-CN" altLang="en-US" sz="1800" i="1" dirty="0"/>
              <a:t>周时间</a:t>
            </a:r>
          </a:p>
        </p:txBody>
      </p:sp>
    </p:spTree>
    <p:extLst>
      <p:ext uri="{BB962C8B-B14F-4D97-AF65-F5344CB8AC3E}">
        <p14:creationId xmlns:p14="http://schemas.microsoft.com/office/powerpoint/2010/main" val="4189488286"/>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198001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工作习惯：总结</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883298"/>
          </a:xfrm>
        </p:spPr>
        <p:txBody>
          <a:bodyPr/>
          <a:lstStyle/>
          <a:p>
            <a:pPr>
              <a:buFont typeface="Wingdings" charset="2"/>
              <a:buChar char="u"/>
              <a:defRPr/>
            </a:pPr>
            <a:r>
              <a:rPr lang="zh-CN" altLang="en-US" sz="2000" dirty="0"/>
              <a:t>先从“大的角度”告诉新人：为什么要培养好的工作习惯</a:t>
            </a:r>
          </a:p>
          <a:p>
            <a:pPr>
              <a:buFont typeface="Wingdings" charset="2"/>
              <a:buChar char="u"/>
              <a:defRPr/>
            </a:pPr>
            <a:r>
              <a:rPr lang="zh-CN" altLang="en-US" sz="2000" dirty="0"/>
              <a:t>发现问题立刻纠正，不要说“下一次”</a:t>
            </a:r>
          </a:p>
          <a:p>
            <a:pPr>
              <a:buFont typeface="Wingdings" charset="2"/>
              <a:buChar char="u"/>
              <a:defRPr/>
            </a:pPr>
            <a:r>
              <a:rPr lang="zh-CN" altLang="en-US" sz="2000" dirty="0"/>
              <a:t>及时把一年级生的问题告知</a:t>
            </a:r>
            <a:r>
              <a:rPr lang="en-US" altLang="zh-CN" sz="2000" dirty="0">
                <a:solidFill>
                  <a:srgbClr val="FF0000"/>
                </a:solidFill>
              </a:rPr>
              <a:t>Manager</a:t>
            </a:r>
          </a:p>
          <a:p>
            <a:pPr>
              <a:buFont typeface="Wingdings" charset="2"/>
              <a:buChar char="u"/>
            </a:pPr>
            <a:r>
              <a:rPr lang="zh-CN" altLang="en-US" sz="2000" dirty="0">
                <a:sym typeface="Wingdings" pitchFamily="2" charset="2"/>
              </a:rPr>
              <a:t>注意自己的工作习惯</a:t>
            </a:r>
            <a:r>
              <a:rPr lang="en-US" altLang="zh-CN" sz="2000" dirty="0">
                <a:sym typeface="Wingdings" pitchFamily="2" charset="2"/>
              </a:rPr>
              <a:t>——</a:t>
            </a:r>
            <a:r>
              <a:rPr lang="zh-CN" altLang="en-US" sz="2000" dirty="0">
                <a:sym typeface="Wingdings" pitchFamily="2" charset="2"/>
              </a:rPr>
              <a:t>榜样的力量</a:t>
            </a:r>
            <a:endParaRPr lang="zh-CN" altLang="en-US" sz="2000" dirty="0"/>
          </a:p>
          <a:p>
            <a:pPr>
              <a:buFont typeface="Wingdings" charset="2"/>
              <a:buChar char="u"/>
            </a:pPr>
            <a:r>
              <a:rPr lang="zh-CN" altLang="en-US" sz="2000" dirty="0"/>
              <a:t>最需要关注的工作习惯</a:t>
            </a:r>
          </a:p>
          <a:p>
            <a:pPr lvl="1">
              <a:buFont typeface="Wingdings" charset="2"/>
              <a:buChar char="l"/>
            </a:pPr>
            <a:r>
              <a:rPr lang="zh-CN" altLang="en-US" sz="1800" dirty="0"/>
              <a:t>主动</a:t>
            </a:r>
            <a:r>
              <a:rPr lang="en-US" altLang="zh-CN" sz="1800" dirty="0"/>
              <a:t>status report</a:t>
            </a:r>
          </a:p>
          <a:p>
            <a:pPr lvl="1">
              <a:buFont typeface="Wingdings" charset="2"/>
              <a:buChar char="l"/>
            </a:pPr>
            <a:r>
              <a:rPr lang="zh-CN" altLang="en-US" sz="1800" dirty="0"/>
              <a:t>检查点</a:t>
            </a:r>
          </a:p>
          <a:p>
            <a:pPr lvl="1">
              <a:buFont typeface="Wingdings" charset="2"/>
              <a:buChar char="l"/>
            </a:pPr>
            <a:r>
              <a:rPr lang="zh-CN" altLang="en-US" sz="1800" dirty="0"/>
              <a:t>邮件书写</a:t>
            </a:r>
          </a:p>
          <a:p>
            <a:pPr lvl="1">
              <a:buFont typeface="Wingdings" charset="2"/>
              <a:buChar char="l"/>
            </a:pPr>
            <a:r>
              <a:rPr lang="zh-CN" altLang="en-US" sz="1800" dirty="0"/>
              <a:t>周报书写</a:t>
            </a:r>
          </a:p>
          <a:p>
            <a:pPr lvl="1">
              <a:buFont typeface="Wingdings" charset="2"/>
              <a:buChar char="l"/>
            </a:pPr>
            <a:r>
              <a:rPr lang="zh-CN" altLang="en-US" sz="1800" dirty="0"/>
              <a:t>随时作记录、形成书面</a:t>
            </a:r>
            <a:r>
              <a:rPr lang="zh-CN" altLang="en-US" sz="1800" dirty="0" smtClean="0"/>
              <a:t>文字的习惯</a:t>
            </a:r>
            <a:endParaRPr lang="en-US" altLang="zh-CN" sz="1800" dirty="0">
              <a:solidFill>
                <a:srgbClr val="FF0000"/>
              </a:solidFill>
            </a:endParaRPr>
          </a:p>
        </p:txBody>
      </p:sp>
    </p:spTree>
    <p:extLst>
      <p:ext uri="{BB962C8B-B14F-4D97-AF65-F5344CB8AC3E}">
        <p14:creationId xmlns:p14="http://schemas.microsoft.com/office/powerpoint/2010/main" val="1772841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583268"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技术能力：入门练习</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883298"/>
          </a:xfrm>
        </p:spPr>
        <p:txBody>
          <a:bodyPr/>
          <a:lstStyle/>
          <a:p>
            <a:pPr marL="0" indent="0">
              <a:lnSpc>
                <a:spcPct val="130000"/>
              </a:lnSpc>
              <a:buNone/>
            </a:pPr>
            <a:r>
              <a:rPr lang="zh-CN" altLang="en-US" sz="2400" dirty="0" smtClean="0">
                <a:solidFill>
                  <a:srgbClr val="FF0000"/>
                </a:solidFill>
                <a:latin typeface="+mj-ea"/>
                <a:ea typeface="+mj-ea"/>
              </a:rPr>
              <a:t>    </a:t>
            </a:r>
            <a:r>
              <a:rPr lang="zh-CN" altLang="en-US" sz="2200" dirty="0"/>
              <a:t> </a:t>
            </a:r>
            <a:r>
              <a:rPr lang="zh-CN" altLang="en-US" sz="1600" dirty="0" smtClean="0">
                <a:solidFill>
                  <a:srgbClr val="2318DE"/>
                </a:solidFill>
              </a:rPr>
              <a:t>大赵</a:t>
            </a:r>
            <a:r>
              <a:rPr lang="zh-CN" altLang="en-US" sz="1600" dirty="0" smtClean="0"/>
              <a:t>安排了</a:t>
            </a:r>
            <a:r>
              <a:rPr lang="zh-CN" altLang="en-US" sz="1600" dirty="0" smtClean="0">
                <a:solidFill>
                  <a:srgbClr val="FF0000"/>
                </a:solidFill>
              </a:rPr>
              <a:t>小赵</a:t>
            </a:r>
            <a:r>
              <a:rPr lang="zh-CN" altLang="en-US" sz="1600" dirty="0" smtClean="0"/>
              <a:t>的入门练习</a:t>
            </a:r>
            <a:r>
              <a:rPr lang="zh-CN" altLang="en-US" sz="1600" dirty="0"/>
              <a:t>，</a:t>
            </a:r>
            <a:r>
              <a:rPr lang="zh-CN" altLang="en-US" sz="1600" dirty="0" smtClean="0">
                <a:solidFill>
                  <a:srgbClr val="2318DE"/>
                </a:solidFill>
              </a:rPr>
              <a:t>大赵</a:t>
            </a:r>
            <a:r>
              <a:rPr lang="zh-CN" altLang="en-US" sz="1600" dirty="0" smtClean="0"/>
              <a:t>该</a:t>
            </a:r>
            <a:r>
              <a:rPr lang="zh-CN" altLang="en-US" sz="1600" dirty="0"/>
              <a:t>如何在培训期间发现他的问题和长处呢？ </a:t>
            </a:r>
          </a:p>
          <a:p>
            <a:pPr marL="400050" lvl="1" indent="0">
              <a:lnSpc>
                <a:spcPct val="130000"/>
              </a:lnSpc>
              <a:buNone/>
            </a:pPr>
            <a:r>
              <a:rPr lang="en-US" altLang="zh-CN" sz="1800" i="1" dirty="0"/>
              <a:t>A  </a:t>
            </a:r>
            <a:r>
              <a:rPr lang="zh-CN" altLang="en-US" sz="1800" i="1" dirty="0"/>
              <a:t>扔给他一个题目，等他完成提交后通过审核发现</a:t>
            </a:r>
          </a:p>
          <a:p>
            <a:pPr marL="400050" lvl="1" indent="0">
              <a:lnSpc>
                <a:spcPct val="130000"/>
              </a:lnSpc>
              <a:buNone/>
            </a:pPr>
            <a:r>
              <a:rPr lang="en-US" altLang="zh-CN" sz="1800" i="1" dirty="0"/>
              <a:t>B  </a:t>
            </a:r>
            <a:r>
              <a:rPr lang="zh-CN" altLang="en-US" sz="1800" i="1" dirty="0"/>
              <a:t>扔给他一个题目，告诉他要求和目的，分析题目的关键点及解决方法，等他完成提交后进行审核发现</a:t>
            </a:r>
          </a:p>
          <a:p>
            <a:pPr marL="400050" lvl="1" indent="0">
              <a:lnSpc>
                <a:spcPct val="130000"/>
              </a:lnSpc>
              <a:buNone/>
            </a:pPr>
            <a:r>
              <a:rPr lang="en-US" altLang="zh-CN" sz="1800" i="1" dirty="0"/>
              <a:t>C  </a:t>
            </a:r>
            <a:r>
              <a:rPr lang="zh-CN" altLang="en-US" sz="1800" i="1" dirty="0"/>
              <a:t>扔给他一个题目，告诉他要求和目的，让他充分思考后告诉你对题目的理解和解决方案，开始动手后逐步跟进了解情况到最后审核</a:t>
            </a:r>
          </a:p>
          <a:p>
            <a:pPr marL="400050" lvl="1" indent="0">
              <a:lnSpc>
                <a:spcPct val="130000"/>
              </a:lnSpc>
              <a:buNone/>
            </a:pPr>
            <a:r>
              <a:rPr lang="en-US" altLang="zh-CN" sz="1800" i="1" dirty="0"/>
              <a:t>D  </a:t>
            </a:r>
            <a:r>
              <a:rPr lang="zh-CN" altLang="en-US" sz="1800" i="1" dirty="0"/>
              <a:t>扔给他多个题目，明确完成时间，看到是他能否按时</a:t>
            </a:r>
            <a:r>
              <a:rPr lang="zh-CN" altLang="en-US" sz="1800" i="1" dirty="0" smtClean="0"/>
              <a:t>完成</a:t>
            </a:r>
            <a:endParaRPr lang="zh-CN" altLang="en-US" sz="1800" i="1" dirty="0"/>
          </a:p>
        </p:txBody>
      </p:sp>
    </p:spTree>
    <p:extLst>
      <p:ext uri="{BB962C8B-B14F-4D97-AF65-F5344CB8AC3E}">
        <p14:creationId xmlns:p14="http://schemas.microsoft.com/office/powerpoint/2010/main" val="217188573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23649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技术能力：放不开</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883298"/>
          </a:xfrm>
        </p:spPr>
        <p:txBody>
          <a:bodyPr/>
          <a:lstStyle/>
          <a:p>
            <a:pPr marL="0" indent="0">
              <a:lnSpc>
                <a:spcPct val="130000"/>
              </a:lnSpc>
              <a:buNone/>
            </a:pPr>
            <a:r>
              <a:rPr lang="zh-CN" altLang="en-US" sz="2400" dirty="0" smtClean="0">
                <a:solidFill>
                  <a:srgbClr val="FF0000"/>
                </a:solidFill>
                <a:latin typeface="+mj-ea"/>
                <a:ea typeface="+mj-ea"/>
              </a:rPr>
              <a:t>   </a:t>
            </a:r>
            <a:r>
              <a:rPr lang="zh-CN" altLang="en-US" sz="2200" dirty="0"/>
              <a:t> </a:t>
            </a:r>
            <a:r>
              <a:rPr lang="zh-CN" altLang="en-US" sz="1600" dirty="0" smtClean="0">
                <a:solidFill>
                  <a:srgbClr val="FF0000"/>
                </a:solidFill>
              </a:rPr>
              <a:t>小夏</a:t>
            </a:r>
            <a:r>
              <a:rPr lang="zh-CN" altLang="en-US" sz="1600" dirty="0" smtClean="0"/>
              <a:t>经过一段时间</a:t>
            </a:r>
            <a:r>
              <a:rPr lang="zh-CN" altLang="en-US" sz="1600" dirty="0"/>
              <a:t>的锻炼，屡犯错误的情况已经改善。</a:t>
            </a:r>
            <a:r>
              <a:rPr lang="zh-CN" altLang="en-US" sz="1600" dirty="0" smtClean="0">
                <a:solidFill>
                  <a:srgbClr val="2318DE"/>
                </a:solidFill>
              </a:rPr>
              <a:t>大夏</a:t>
            </a:r>
            <a:r>
              <a:rPr lang="zh-CN" altLang="en-US" sz="1600" dirty="0" smtClean="0"/>
              <a:t>感觉</a:t>
            </a:r>
            <a:r>
              <a:rPr lang="zh-CN" altLang="en-US" sz="1600" dirty="0"/>
              <a:t>到他对自己所作的内容把握能力已较入门阶段有所提高，但是仍然缺乏独当一面的能力。此时，</a:t>
            </a:r>
            <a:r>
              <a:rPr lang="zh-CN" altLang="en-US" sz="1600" dirty="0" smtClean="0">
                <a:solidFill>
                  <a:srgbClr val="FF0000"/>
                </a:solidFill>
              </a:rPr>
              <a:t>小夏</a:t>
            </a:r>
            <a:r>
              <a:rPr lang="zh-CN" altLang="en-US" sz="1600" dirty="0" smtClean="0"/>
              <a:t>对自己所负责</a:t>
            </a:r>
            <a:r>
              <a:rPr lang="zh-CN" altLang="en-US" sz="1600" dirty="0"/>
              <a:t>的模块升级开发任务细节仍然每次都要打破砂锅问到底。此时，</a:t>
            </a:r>
            <a:r>
              <a:rPr lang="zh-CN" altLang="en-US" sz="1600" dirty="0" smtClean="0">
                <a:solidFill>
                  <a:srgbClr val="2318DE"/>
                </a:solidFill>
              </a:rPr>
              <a:t>大夏</a:t>
            </a:r>
            <a:r>
              <a:rPr lang="zh-CN" altLang="en-US" sz="1600" dirty="0" smtClean="0"/>
              <a:t>该怎么做</a:t>
            </a:r>
            <a:r>
              <a:rPr lang="zh-CN" altLang="en-US" sz="1600" dirty="0"/>
              <a:t>？ </a:t>
            </a:r>
          </a:p>
          <a:p>
            <a:pPr marL="400050" lvl="1" indent="0">
              <a:lnSpc>
                <a:spcPct val="130000"/>
              </a:lnSpc>
              <a:buNone/>
            </a:pPr>
            <a:r>
              <a:rPr lang="en-US" altLang="zh-CN" sz="1800" i="1" dirty="0"/>
              <a:t>A  </a:t>
            </a:r>
            <a:r>
              <a:rPr lang="zh-CN" altLang="en-US" sz="1800" i="1" dirty="0" smtClean="0"/>
              <a:t>对小夏所作的</a:t>
            </a:r>
            <a:r>
              <a:rPr lang="zh-CN" altLang="en-US" sz="1800" i="1" dirty="0"/>
              <a:t>工作，要求他给出整体的工作计划，包括拆解的任务，时间点等，并要求他按照计划行动，监督执行过程；</a:t>
            </a:r>
          </a:p>
          <a:p>
            <a:pPr marL="400050" lvl="1" indent="0">
              <a:lnSpc>
                <a:spcPct val="130000"/>
              </a:lnSpc>
              <a:buNone/>
            </a:pPr>
            <a:r>
              <a:rPr lang="en-US" altLang="zh-CN" sz="1800" i="1" dirty="0"/>
              <a:t>B  </a:t>
            </a:r>
            <a:r>
              <a:rPr lang="zh-CN" altLang="en-US" sz="1800" i="1" dirty="0" smtClean="0"/>
              <a:t>认可小夏善于发问</a:t>
            </a:r>
            <a:r>
              <a:rPr lang="zh-CN" altLang="en-US" sz="1800" i="1" dirty="0"/>
              <a:t>的态度，但不再回答他的问题，让他自己思考下一步该怎么做；</a:t>
            </a:r>
          </a:p>
          <a:p>
            <a:pPr marL="400050" lvl="1" indent="0">
              <a:lnSpc>
                <a:spcPct val="130000"/>
              </a:lnSpc>
              <a:buNone/>
            </a:pPr>
            <a:r>
              <a:rPr lang="en-US" altLang="zh-CN" sz="1800" i="1" dirty="0"/>
              <a:t>C  </a:t>
            </a:r>
            <a:r>
              <a:rPr lang="zh-CN" altLang="en-US" sz="1800" i="1" dirty="0" smtClean="0"/>
              <a:t>认可小夏善于发问</a:t>
            </a:r>
            <a:r>
              <a:rPr lang="zh-CN" altLang="en-US" sz="1800" i="1" dirty="0"/>
              <a:t>的态度，给予明确答复接下来如何做，并监督他的进展</a:t>
            </a:r>
          </a:p>
          <a:p>
            <a:pPr marL="400050" lvl="1" indent="0">
              <a:lnSpc>
                <a:spcPct val="130000"/>
              </a:lnSpc>
              <a:buNone/>
            </a:pPr>
            <a:r>
              <a:rPr lang="en-US" altLang="zh-CN" sz="1800" i="1" dirty="0"/>
              <a:t>D  </a:t>
            </a:r>
            <a:r>
              <a:rPr lang="zh-CN" altLang="en-US" sz="1800" i="1" dirty="0" smtClean="0"/>
              <a:t>认可小夏一段时间</a:t>
            </a:r>
            <a:r>
              <a:rPr lang="zh-CN" altLang="en-US" sz="1800" i="1" dirty="0"/>
              <a:t>以来的进步，并告诉他，谨小慎微，事事都要询问指导人也不是好的做法。</a:t>
            </a:r>
          </a:p>
        </p:txBody>
      </p:sp>
    </p:spTree>
    <p:extLst>
      <p:ext uri="{BB962C8B-B14F-4D97-AF65-F5344CB8AC3E}">
        <p14:creationId xmlns:p14="http://schemas.microsoft.com/office/powerpoint/2010/main" val="221479466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
          <p:cNvSpPr txBox="1">
            <a:spLocks noChangeArrowheads="1"/>
          </p:cNvSpPr>
          <p:nvPr/>
        </p:nvSpPr>
        <p:spPr bwMode="auto">
          <a:xfrm>
            <a:off x="2508603" y="2056112"/>
            <a:ext cx="4027767" cy="905887"/>
          </a:xfrm>
          <a:prstGeom prst="rect">
            <a:avLst/>
          </a:prstGeom>
          <a:noFill/>
          <a:ln>
            <a:noFill/>
          </a:ln>
          <a:extLst/>
        </p:spPr>
        <p:txBody>
          <a:bodyPr wrap="none" lIns="165607" tIns="82803" rIns="165607" bIns="82803">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pPr algn="ctr" defTabSz="914262" eaLnBrk="1" fontAlgn="ctr" hangingPunct="1">
              <a:defRPr/>
            </a:pPr>
            <a:r>
              <a:rPr lang="zh-CN" altLang="en-US" sz="4800" b="1" kern="0" dirty="0" smtClean="0">
                <a:solidFill>
                  <a:schemeClr val="tx1">
                    <a:lumMod val="75000"/>
                    <a:lumOff val="25000"/>
                  </a:schemeClr>
                </a:solidFill>
                <a:latin typeface="微软雅黑" pitchFamily="34" charset="-122"/>
                <a:ea typeface="微软雅黑" pitchFamily="34" charset="-122"/>
                <a:cs typeface="Segoe UI" pitchFamily="34" charset="0"/>
              </a:rPr>
              <a:t>如何做指导人</a:t>
            </a:r>
            <a:endParaRPr lang="en-US" altLang="zh-CN" sz="4800" b="1" kern="0" dirty="0">
              <a:solidFill>
                <a:schemeClr val="tx1">
                  <a:lumMod val="75000"/>
                  <a:lumOff val="25000"/>
                </a:schemeClr>
              </a:solidFill>
              <a:latin typeface="微软雅黑" pitchFamily="34" charset="-122"/>
              <a:ea typeface="微软雅黑" pitchFamily="34" charset="-122"/>
              <a:cs typeface="Segoe UI" pitchFamily="34" charset="0"/>
            </a:endParaRPr>
          </a:p>
        </p:txBody>
      </p:sp>
      <p:sp>
        <p:nvSpPr>
          <p:cNvPr id="6" name="文本框 25"/>
          <p:cNvSpPr txBox="1">
            <a:spLocks noChangeArrowheads="1"/>
          </p:cNvSpPr>
          <p:nvPr/>
        </p:nvSpPr>
        <p:spPr bwMode="auto">
          <a:xfrm>
            <a:off x="3081162" y="3212103"/>
            <a:ext cx="2437914" cy="690443"/>
          </a:xfrm>
          <a:prstGeom prst="rect">
            <a:avLst/>
          </a:prstGeom>
          <a:noFill/>
          <a:ln>
            <a:noFill/>
          </a:ln>
          <a:extLst/>
        </p:spPr>
        <p:txBody>
          <a:bodyPr wrap="none" lIns="165607" tIns="82803" rIns="165607" bIns="82803">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pPr eaLnBrk="1" hangingPunct="1">
              <a:defRPr/>
            </a:pPr>
            <a:r>
              <a:rPr lang="en-US" altLang="zh-CN" sz="3400" spc="100" dirty="0" smtClean="0">
                <a:ea typeface="微软雅黑"/>
                <a:cs typeface="冬青黑体简体中文 W3" charset="0"/>
              </a:rPr>
              <a:t>2017.03.30</a:t>
            </a:r>
            <a:endParaRPr lang="zh-CN" altLang="en-US" sz="3400" spc="100" dirty="0" smtClean="0">
              <a:solidFill>
                <a:srgbClr val="4C4C4C"/>
              </a:solidFill>
              <a:ea typeface="微软雅黑"/>
              <a:cs typeface="冬青黑体简体中文 W3" charset="0"/>
            </a:endParaRPr>
          </a:p>
        </p:txBody>
      </p:sp>
    </p:spTree>
    <p:extLst>
      <p:ext uri="{BB962C8B-B14F-4D97-AF65-F5344CB8AC3E}">
        <p14:creationId xmlns:p14="http://schemas.microsoft.com/office/powerpoint/2010/main" val="187361644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49297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技术能力：重要项目</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883298"/>
          </a:xfrm>
        </p:spPr>
        <p:txBody>
          <a:bodyPr/>
          <a:lstStyle/>
          <a:p>
            <a:pPr marL="0" indent="0">
              <a:lnSpc>
                <a:spcPct val="130000"/>
              </a:lnSpc>
              <a:buNone/>
            </a:pPr>
            <a:r>
              <a:rPr lang="zh-CN" altLang="en-US" sz="2400" dirty="0" smtClean="0">
                <a:solidFill>
                  <a:srgbClr val="FF0000"/>
                </a:solidFill>
                <a:latin typeface="+mj-ea"/>
                <a:ea typeface="+mj-ea"/>
              </a:rPr>
              <a:t>    </a:t>
            </a:r>
            <a:r>
              <a:rPr lang="zh-CN" altLang="en-US" sz="2200" dirty="0"/>
              <a:t> </a:t>
            </a:r>
            <a:r>
              <a:rPr lang="zh-CN" altLang="en-US" sz="1600" dirty="0"/>
              <a:t>转眼间，</a:t>
            </a:r>
            <a:r>
              <a:rPr lang="zh-CN" altLang="en-US" sz="1600" dirty="0" smtClean="0">
                <a:solidFill>
                  <a:srgbClr val="FF0000"/>
                </a:solidFill>
              </a:rPr>
              <a:t>小光</a:t>
            </a:r>
            <a:r>
              <a:rPr lang="zh-CN" altLang="en-US" sz="1600" dirty="0" smtClean="0"/>
              <a:t>已经在猫眼待了几个</a:t>
            </a:r>
            <a:r>
              <a:rPr lang="zh-CN" altLang="en-US" sz="1600" dirty="0"/>
              <a:t>月，这段时间</a:t>
            </a:r>
            <a:r>
              <a:rPr lang="zh-CN" altLang="en-US" sz="1600" dirty="0" smtClean="0"/>
              <a:t>中</a:t>
            </a:r>
            <a:r>
              <a:rPr lang="zh-CN" altLang="en-US" sz="1600" dirty="0" smtClean="0">
                <a:solidFill>
                  <a:srgbClr val="FF0000"/>
                </a:solidFill>
              </a:rPr>
              <a:t>小光</a:t>
            </a:r>
            <a:r>
              <a:rPr lang="zh-CN" altLang="en-US" sz="1600" dirty="0" smtClean="0"/>
              <a:t>的进步</a:t>
            </a:r>
            <a:r>
              <a:rPr lang="zh-CN" altLang="en-US" sz="1600" dirty="0"/>
              <a:t>非常明显，做事方法、工作习惯、技术能力都有了很大的提升，能找到有效的方法解决问题，只是在大方向把握上稍有欠缺。这天，</a:t>
            </a:r>
            <a:r>
              <a:rPr lang="zh-CN" altLang="en-US" sz="1600" dirty="0" smtClean="0">
                <a:solidFill>
                  <a:srgbClr val="FF0000"/>
                </a:solidFill>
              </a:rPr>
              <a:t>小光</a:t>
            </a:r>
            <a:r>
              <a:rPr lang="zh-CN" altLang="en-US" sz="1600" dirty="0" smtClean="0"/>
              <a:t>开始了一个</a:t>
            </a:r>
            <a:r>
              <a:rPr lang="zh-CN" altLang="en-US" sz="1600" dirty="0"/>
              <a:t>新的调研。这个调研非常重要，</a:t>
            </a:r>
            <a:r>
              <a:rPr lang="zh-CN" altLang="en-US" sz="1600" dirty="0" smtClean="0">
                <a:solidFill>
                  <a:srgbClr val="2318DE"/>
                </a:solidFill>
              </a:rPr>
              <a:t>大光</a:t>
            </a:r>
            <a:r>
              <a:rPr lang="zh-CN" altLang="en-US" sz="1600" dirty="0" smtClean="0"/>
              <a:t>应该如何做呢</a:t>
            </a:r>
            <a:r>
              <a:rPr lang="zh-CN" altLang="en-US" sz="1600" dirty="0"/>
              <a:t>？ </a:t>
            </a:r>
          </a:p>
          <a:p>
            <a:pPr marL="400050" lvl="1" indent="0">
              <a:lnSpc>
                <a:spcPct val="130000"/>
              </a:lnSpc>
              <a:buNone/>
            </a:pPr>
            <a:r>
              <a:rPr lang="en-US" altLang="zh-CN" sz="1800" i="1" dirty="0"/>
              <a:t>A  </a:t>
            </a:r>
            <a:r>
              <a:rPr lang="zh-CN" altLang="en-US" sz="1800" i="1" dirty="0"/>
              <a:t>这个调研非常重要，</a:t>
            </a:r>
            <a:r>
              <a:rPr lang="zh-CN" altLang="en-US" sz="1800" i="1" dirty="0" smtClean="0"/>
              <a:t>小光还是一个</a:t>
            </a:r>
            <a:r>
              <a:rPr lang="zh-CN" altLang="en-US" sz="1800" i="1" dirty="0"/>
              <a:t>新人，不适合做太重要的事，我自己来做吧</a:t>
            </a:r>
          </a:p>
          <a:p>
            <a:pPr marL="400050" lvl="1" indent="0">
              <a:lnSpc>
                <a:spcPct val="130000"/>
              </a:lnSpc>
              <a:buNone/>
            </a:pPr>
            <a:r>
              <a:rPr lang="en-US" altLang="zh-CN" sz="1800" i="1" dirty="0"/>
              <a:t>B  </a:t>
            </a:r>
            <a:r>
              <a:rPr lang="zh-CN" altLang="en-US" sz="1800" i="1" dirty="0"/>
              <a:t>紧密盯着调研过程，</a:t>
            </a:r>
            <a:r>
              <a:rPr lang="zh-CN" altLang="en-US" sz="1800" i="1" dirty="0" smtClean="0"/>
              <a:t>每一步数据都与小光一起</a:t>
            </a:r>
            <a:r>
              <a:rPr lang="zh-CN" altLang="en-US" sz="1800" i="1" dirty="0"/>
              <a:t>分析，帮他确定下一步策略</a:t>
            </a:r>
          </a:p>
          <a:p>
            <a:pPr marL="400050" lvl="1" indent="0">
              <a:lnSpc>
                <a:spcPct val="130000"/>
              </a:lnSpc>
              <a:buNone/>
            </a:pPr>
            <a:r>
              <a:rPr lang="en-US" altLang="zh-CN" sz="1800" i="1" dirty="0"/>
              <a:t>C  </a:t>
            </a:r>
            <a:r>
              <a:rPr lang="zh-CN" altLang="en-US" sz="1800" i="1" dirty="0" smtClean="0"/>
              <a:t>让小光自己做</a:t>
            </a:r>
            <a:r>
              <a:rPr lang="zh-CN" altLang="en-US" sz="1800" i="1" dirty="0"/>
              <a:t>，针对一些重要的阶段性结果进行审核，确保方向不发生偏转</a:t>
            </a:r>
          </a:p>
          <a:p>
            <a:pPr marL="400050" lvl="1" indent="0">
              <a:lnSpc>
                <a:spcPct val="130000"/>
              </a:lnSpc>
              <a:buNone/>
            </a:pPr>
            <a:r>
              <a:rPr lang="en-US" altLang="zh-CN" sz="1800" i="1" dirty="0"/>
              <a:t>D  </a:t>
            </a:r>
            <a:r>
              <a:rPr lang="zh-CN" altLang="en-US" sz="1800" i="1" dirty="0" smtClean="0"/>
              <a:t>刚开始帮助小光分析清楚问题</a:t>
            </a:r>
            <a:r>
              <a:rPr lang="zh-CN" altLang="en-US" sz="1800" i="1" dirty="0"/>
              <a:t>，并确定后续每一步的工作，具体做</a:t>
            </a:r>
            <a:r>
              <a:rPr lang="zh-CN" altLang="en-US" sz="1800" i="1" dirty="0" smtClean="0"/>
              <a:t>的时候由小天自己做</a:t>
            </a:r>
            <a:endParaRPr lang="zh-CN" altLang="en-US" sz="1800" i="1" dirty="0"/>
          </a:p>
        </p:txBody>
      </p:sp>
    </p:spTree>
    <p:extLst>
      <p:ext uri="{BB962C8B-B14F-4D97-AF65-F5344CB8AC3E}">
        <p14:creationId xmlns:p14="http://schemas.microsoft.com/office/powerpoint/2010/main" val="3809083665"/>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198001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技术能力：总结</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3852989"/>
          </a:xfrm>
        </p:spPr>
        <p:txBody>
          <a:bodyPr/>
          <a:lstStyle/>
          <a:p>
            <a:pPr>
              <a:buFont typeface="Wingdings" charset="2"/>
              <a:buChar char="u"/>
              <a:defRPr/>
            </a:pPr>
            <a:r>
              <a:rPr lang="zh-CN" altLang="en-US" sz="2000" dirty="0">
                <a:ea typeface="黑体" pitchFamily="2" charset="-122"/>
              </a:rPr>
              <a:t>一年级生的不同阶段，指导的“度”不同</a:t>
            </a:r>
            <a:endParaRPr lang="en-US" altLang="zh-CN" sz="2000" dirty="0">
              <a:ea typeface="黑体" pitchFamily="2" charset="-122"/>
            </a:endParaRPr>
          </a:p>
          <a:p>
            <a:pPr marL="742950" lvl="2" indent="-342900">
              <a:defRPr/>
            </a:pPr>
            <a:r>
              <a:rPr lang="zh-CN" altLang="en-US" sz="1800" dirty="0">
                <a:ea typeface="黑体" pitchFamily="2" charset="-122"/>
              </a:rPr>
              <a:t>第一阶段：紧密盯人  </a:t>
            </a:r>
            <a:endParaRPr lang="en-US" altLang="zh-CN" sz="1800" dirty="0">
              <a:ea typeface="黑体" pitchFamily="2" charset="-122"/>
            </a:endParaRPr>
          </a:p>
          <a:p>
            <a:pPr marL="742950" lvl="2" indent="-342900">
              <a:defRPr/>
            </a:pPr>
            <a:r>
              <a:rPr lang="zh-CN" altLang="en-US" sz="1800" dirty="0">
                <a:ea typeface="黑体" pitchFamily="2" charset="-122"/>
              </a:rPr>
              <a:t>第二阶段：退一步</a:t>
            </a:r>
            <a:endParaRPr lang="en-US" altLang="zh-CN" sz="1800" dirty="0">
              <a:ea typeface="黑体" pitchFamily="2" charset="-122"/>
            </a:endParaRPr>
          </a:p>
          <a:p>
            <a:pPr marL="742950" lvl="2" indent="-342900">
              <a:defRPr/>
            </a:pPr>
            <a:r>
              <a:rPr lang="zh-CN" altLang="en-US" sz="1800" dirty="0">
                <a:ea typeface="黑体" pitchFamily="2" charset="-122"/>
              </a:rPr>
              <a:t>第三阶段：放手 </a:t>
            </a:r>
            <a:r>
              <a:rPr lang="en-US" altLang="zh-CN" sz="1800" dirty="0">
                <a:ea typeface="黑体" pitchFamily="2" charset="-122"/>
              </a:rPr>
              <a:t>+ Damage Control</a:t>
            </a:r>
          </a:p>
          <a:p>
            <a:pPr>
              <a:buFont typeface="Wingdings" charset="2"/>
              <a:buChar char="u"/>
              <a:defRPr/>
            </a:pPr>
            <a:r>
              <a:rPr lang="zh-CN" altLang="en-US" sz="2000" dirty="0">
                <a:ea typeface="黑体" pitchFamily="2" charset="-122"/>
              </a:rPr>
              <a:t>循序渐难的安排工作</a:t>
            </a:r>
            <a:endParaRPr lang="en-US" altLang="zh-CN" sz="2000" dirty="0">
              <a:ea typeface="黑体" pitchFamily="2" charset="-122"/>
            </a:endParaRPr>
          </a:p>
          <a:p>
            <a:pPr>
              <a:buFont typeface="Wingdings" charset="2"/>
              <a:buChar char="u"/>
              <a:defRPr/>
            </a:pPr>
            <a:r>
              <a:rPr lang="zh-CN" altLang="en-US" sz="2000" dirty="0">
                <a:ea typeface="黑体" pitchFamily="2" charset="-122"/>
              </a:rPr>
              <a:t>对新人的规划需要与</a:t>
            </a:r>
            <a:r>
              <a:rPr lang="en-US" altLang="zh-CN" sz="2000" dirty="0">
                <a:ea typeface="黑体" pitchFamily="2" charset="-122"/>
              </a:rPr>
              <a:t>Manager</a:t>
            </a:r>
            <a:r>
              <a:rPr lang="zh-CN" altLang="en-US" sz="2000" dirty="0">
                <a:ea typeface="黑体" pitchFamily="2" charset="-122"/>
              </a:rPr>
              <a:t>共同确定</a:t>
            </a:r>
            <a:endParaRPr lang="en-US" altLang="zh-CN" sz="2000" dirty="0">
              <a:ea typeface="黑体" pitchFamily="2" charset="-122"/>
            </a:endParaRPr>
          </a:p>
          <a:p>
            <a:pPr marL="0" indent="0">
              <a:buNone/>
            </a:pPr>
            <a:endParaRPr lang="zh-CN" altLang="en-US" sz="2400" dirty="0"/>
          </a:p>
        </p:txBody>
      </p:sp>
    </p:spTree>
    <p:extLst>
      <p:ext uri="{BB962C8B-B14F-4D97-AF65-F5344CB8AC3E}">
        <p14:creationId xmlns:p14="http://schemas.microsoft.com/office/powerpoint/2010/main" val="395553523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1210572"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培养路径</a:t>
            </a:r>
            <a:endParaRPr lang="zh-CN" altLang="en-US" sz="2000" dirty="0">
              <a:solidFill>
                <a:srgbClr val="4C4C4C"/>
              </a:solidFill>
              <a:ea typeface="微软雅黑" charset="0"/>
            </a:endParaRPr>
          </a:p>
        </p:txBody>
      </p:sp>
      <p:pic>
        <p:nvPicPr>
          <p:cNvPr id="4" name="图片 3"/>
          <p:cNvPicPr>
            <a:picLocks noChangeAspect="1"/>
          </p:cNvPicPr>
          <p:nvPr/>
        </p:nvPicPr>
        <p:blipFill>
          <a:blip r:embed="rId4"/>
          <a:stretch>
            <a:fillRect/>
          </a:stretch>
        </p:blipFill>
        <p:spPr>
          <a:xfrm>
            <a:off x="564444" y="831900"/>
            <a:ext cx="4988745" cy="3921216"/>
          </a:xfrm>
          <a:prstGeom prst="rect">
            <a:avLst/>
          </a:prstGeom>
        </p:spPr>
      </p:pic>
      <p:pic>
        <p:nvPicPr>
          <p:cNvPr id="6" name="图片 5"/>
          <p:cNvPicPr>
            <a:picLocks noChangeAspect="1"/>
          </p:cNvPicPr>
          <p:nvPr/>
        </p:nvPicPr>
        <p:blipFill>
          <a:blip r:embed="rId5"/>
          <a:stretch>
            <a:fillRect/>
          </a:stretch>
        </p:blipFill>
        <p:spPr>
          <a:xfrm>
            <a:off x="5757743" y="2356555"/>
            <a:ext cx="3120967" cy="801511"/>
          </a:xfrm>
          <a:prstGeom prst="rect">
            <a:avLst/>
          </a:prstGeom>
        </p:spPr>
      </p:pic>
    </p:spTree>
    <p:extLst>
      <p:ext uri="{BB962C8B-B14F-4D97-AF65-F5344CB8AC3E}">
        <p14:creationId xmlns:p14="http://schemas.microsoft.com/office/powerpoint/2010/main" val="4209552729"/>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1993038"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猫眼技术部落地</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3923544"/>
          </a:xfrm>
        </p:spPr>
        <p:txBody>
          <a:bodyPr/>
          <a:lstStyle/>
          <a:p>
            <a:pPr marL="0" indent="0">
              <a:lnSpc>
                <a:spcPct val="130000"/>
              </a:lnSpc>
              <a:buNone/>
            </a:pPr>
            <a:r>
              <a:rPr lang="zh-CN" altLang="en-US" sz="2400" dirty="0" smtClean="0">
                <a:solidFill>
                  <a:srgbClr val="FF0000"/>
                </a:solidFill>
                <a:latin typeface="+mj-ea"/>
                <a:ea typeface="+mj-ea"/>
              </a:rPr>
              <a:t>    </a:t>
            </a:r>
            <a:endParaRPr lang="zh-CN" altLang="en-US" sz="2400" dirty="0"/>
          </a:p>
        </p:txBody>
      </p:sp>
      <p:sp>
        <p:nvSpPr>
          <p:cNvPr id="2" name="矩形 1"/>
          <p:cNvSpPr/>
          <p:nvPr/>
        </p:nvSpPr>
        <p:spPr>
          <a:xfrm>
            <a:off x="702748" y="1312510"/>
            <a:ext cx="6084696" cy="2923878"/>
          </a:xfrm>
          <a:prstGeom prst="rect">
            <a:avLst/>
          </a:prstGeom>
        </p:spPr>
        <p:txBody>
          <a:bodyPr wrap="square">
            <a:spAutoFit/>
          </a:bodyPr>
          <a:lstStyle/>
          <a:p>
            <a:pPr>
              <a:buFont typeface="Wingdings" charset="2"/>
              <a:buChar char="u"/>
              <a:defRPr/>
            </a:pPr>
            <a:r>
              <a:rPr lang="zh-CN" altLang="en-US" sz="2000" dirty="0" smtClean="0">
                <a:ea typeface="黑体" pitchFamily="2" charset="-122"/>
              </a:rPr>
              <a:t>入职前关怀</a:t>
            </a:r>
            <a:endParaRPr lang="en-US" altLang="zh-CN" sz="2000" dirty="0">
              <a:ea typeface="黑体" pitchFamily="2" charset="-122"/>
            </a:endParaRPr>
          </a:p>
          <a:p>
            <a:pPr marL="742950" lvl="2" indent="-342900">
              <a:buFont typeface="Wingdings" charset="2"/>
              <a:buChar char="l"/>
              <a:defRPr/>
            </a:pPr>
            <a:r>
              <a:rPr lang="zh-CN" altLang="en-US" dirty="0" smtClean="0">
                <a:ea typeface="黑体" pitchFamily="2" charset="-122"/>
              </a:rPr>
              <a:t> 问题咨询（政策，技术，生活）</a:t>
            </a:r>
            <a:endParaRPr lang="en-US" altLang="zh-CN" dirty="0">
              <a:ea typeface="黑体" pitchFamily="2" charset="-122"/>
            </a:endParaRPr>
          </a:p>
          <a:p>
            <a:pPr marL="742950" lvl="2" indent="-342900">
              <a:buFont typeface="Wingdings" charset="2"/>
              <a:buChar char="l"/>
              <a:defRPr/>
            </a:pPr>
            <a:r>
              <a:rPr lang="en-US" altLang="zh-CN" dirty="0">
                <a:ea typeface="黑体" pitchFamily="2" charset="-122"/>
              </a:rPr>
              <a:t> </a:t>
            </a:r>
            <a:r>
              <a:rPr lang="zh-CN" altLang="en-US" dirty="0" smtClean="0">
                <a:ea typeface="黑体" pitchFamily="2" charset="-122"/>
              </a:rPr>
              <a:t>生活协助（租房等）</a:t>
            </a:r>
            <a:endParaRPr lang="en-US" altLang="zh-CN" dirty="0">
              <a:ea typeface="黑体" pitchFamily="2" charset="-122"/>
            </a:endParaRPr>
          </a:p>
          <a:p>
            <a:pPr marL="742950" lvl="2" indent="-342900">
              <a:buFont typeface="Wingdings" charset="2"/>
              <a:buChar char="l"/>
              <a:defRPr/>
            </a:pPr>
            <a:r>
              <a:rPr lang="en-US" altLang="zh-CN" dirty="0">
                <a:ea typeface="黑体" pitchFamily="2" charset="-122"/>
              </a:rPr>
              <a:t> </a:t>
            </a:r>
            <a:r>
              <a:rPr lang="zh-CN" altLang="en-US" dirty="0" smtClean="0">
                <a:ea typeface="黑体" pitchFamily="2" charset="-122"/>
              </a:rPr>
              <a:t>微信群（责任心强的群主）</a:t>
            </a:r>
            <a:endParaRPr lang="en-US" altLang="zh-CN" dirty="0">
              <a:ea typeface="黑体" pitchFamily="2" charset="-122"/>
            </a:endParaRPr>
          </a:p>
          <a:p>
            <a:pPr>
              <a:buFont typeface="Wingdings" charset="2"/>
              <a:buChar char="u"/>
              <a:defRPr/>
            </a:pPr>
            <a:r>
              <a:rPr lang="zh-CN" altLang="en-US" sz="2000" dirty="0" smtClean="0">
                <a:ea typeface="黑体" pitchFamily="2" charset="-122"/>
              </a:rPr>
              <a:t>入职后指导</a:t>
            </a:r>
          </a:p>
          <a:p>
            <a:pPr marL="742950" lvl="2" indent="-342900">
              <a:buFont typeface="Wingdings" charset="2"/>
              <a:buChar char="l"/>
              <a:defRPr/>
            </a:pPr>
            <a:r>
              <a:rPr lang="zh-CN" altLang="en-US" dirty="0" smtClean="0">
                <a:ea typeface="黑体" pitchFamily="2" charset="-122"/>
              </a:rPr>
              <a:t>入职第一天（入职</a:t>
            </a:r>
            <a:r>
              <a:rPr lang="en-US" altLang="zh-CN" dirty="0" smtClean="0">
                <a:ea typeface="黑体" pitchFamily="2" charset="-122"/>
              </a:rPr>
              <a:t>wiki</a:t>
            </a:r>
            <a:r>
              <a:rPr lang="zh-CN" altLang="en-US" dirty="0" smtClean="0">
                <a:ea typeface="黑体" pitchFamily="2" charset="-122"/>
              </a:rPr>
              <a:t>，环境熟悉）</a:t>
            </a:r>
            <a:endParaRPr lang="en-US" altLang="zh-CN" dirty="0">
              <a:ea typeface="黑体" pitchFamily="2" charset="-122"/>
            </a:endParaRPr>
          </a:p>
          <a:p>
            <a:pPr marL="742950" lvl="2" indent="-342900">
              <a:buFont typeface="Wingdings" charset="2"/>
              <a:buChar char="l"/>
              <a:defRPr/>
            </a:pPr>
            <a:r>
              <a:rPr lang="en-US" altLang="zh-CN" dirty="0">
                <a:ea typeface="黑体" pitchFamily="2" charset="-122"/>
              </a:rPr>
              <a:t> </a:t>
            </a:r>
            <a:r>
              <a:rPr lang="zh-CN" altLang="en-US" dirty="0" smtClean="0">
                <a:ea typeface="黑体" pitchFamily="2" charset="-122"/>
              </a:rPr>
              <a:t>入职第</a:t>
            </a:r>
            <a:r>
              <a:rPr lang="en-US" altLang="zh-CN" dirty="0" smtClean="0">
                <a:ea typeface="黑体" pitchFamily="2" charset="-122"/>
              </a:rPr>
              <a:t>1-2</a:t>
            </a:r>
            <a:r>
              <a:rPr lang="zh-CN" altLang="en-US" dirty="0" smtClean="0">
                <a:ea typeface="黑体" pitchFamily="2" charset="-122"/>
              </a:rPr>
              <a:t>周（入门题库，培养计划，为期三月，细化到周）</a:t>
            </a:r>
            <a:endParaRPr lang="en-US" altLang="zh-CN" dirty="0">
              <a:ea typeface="黑体" pitchFamily="2" charset="-122"/>
            </a:endParaRPr>
          </a:p>
          <a:p>
            <a:pPr marL="742950" lvl="2" indent="-342900">
              <a:buFont typeface="Wingdings" charset="2"/>
              <a:buChar char="l"/>
              <a:defRPr/>
            </a:pPr>
            <a:r>
              <a:rPr lang="en-US" altLang="zh-CN" dirty="0">
                <a:ea typeface="黑体" pitchFamily="2" charset="-122"/>
              </a:rPr>
              <a:t> </a:t>
            </a:r>
            <a:r>
              <a:rPr lang="zh-CN" altLang="en-US" dirty="0" smtClean="0">
                <a:ea typeface="黑体" pitchFamily="2" charset="-122"/>
              </a:rPr>
              <a:t>入职第一个月（串讲组织，提问）</a:t>
            </a:r>
            <a:endParaRPr lang="zh-CN" altLang="en-US" sz="2000" dirty="0">
              <a:ea typeface="黑体" pitchFamily="2" charset="-122"/>
            </a:endParaRPr>
          </a:p>
          <a:p>
            <a:pPr marL="742950" lvl="2" indent="-342900">
              <a:buFont typeface="Wingdings" charset="2"/>
              <a:buChar char="l"/>
              <a:defRPr/>
            </a:pPr>
            <a:r>
              <a:rPr lang="zh-CN" altLang="en-US" dirty="0" smtClean="0">
                <a:ea typeface="黑体" pitchFamily="2" charset="-122"/>
              </a:rPr>
              <a:t>2周一次</a:t>
            </a:r>
            <a:r>
              <a:rPr lang="en-US" altLang="zh-CN" dirty="0" smtClean="0">
                <a:ea typeface="黑体" pitchFamily="2" charset="-122"/>
              </a:rPr>
              <a:t>1-1</a:t>
            </a:r>
            <a:r>
              <a:rPr lang="zh-CN" altLang="en-US" dirty="0" smtClean="0">
                <a:ea typeface="黑体" pitchFamily="2" charset="-122"/>
              </a:rPr>
              <a:t>沟通（邮件发送沟通结论）</a:t>
            </a:r>
            <a:endParaRPr lang="en-US" altLang="zh-CN" dirty="0">
              <a:ea typeface="黑体" pitchFamily="2" charset="-122"/>
            </a:endParaRPr>
          </a:p>
        </p:txBody>
      </p:sp>
    </p:spTree>
    <p:extLst>
      <p:ext uri="{BB962C8B-B14F-4D97-AF65-F5344CB8AC3E}">
        <p14:creationId xmlns:p14="http://schemas.microsoft.com/office/powerpoint/2010/main" val="51826476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7410" name="文本框 5"/>
          <p:cNvSpPr txBox="1">
            <a:spLocks noChangeArrowheads="1"/>
          </p:cNvSpPr>
          <p:nvPr/>
        </p:nvSpPr>
        <p:spPr bwMode="auto">
          <a:xfrm>
            <a:off x="4154012" y="2486303"/>
            <a:ext cx="1120134" cy="369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3" tIns="45712" rIns="91423" bIns="45712">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pPr defTabSz="454840" fontAlgn="base">
              <a:spcBef>
                <a:spcPct val="0"/>
              </a:spcBef>
              <a:spcAft>
                <a:spcPct val="0"/>
              </a:spcAft>
            </a:pPr>
            <a:r>
              <a:rPr lang="en-US" altLang="zh-CN" sz="1800" dirty="0" smtClean="0">
                <a:solidFill>
                  <a:srgbClr val="FFFFFF"/>
                </a:solidFill>
                <a:ea typeface="冬青黑体简体中文 W3" charset="0"/>
                <a:cs typeface="冬青黑体简体中文 W3" charset="0"/>
              </a:rPr>
              <a:t>2017.3.16</a:t>
            </a:r>
            <a:endParaRPr lang="zh-CN" altLang="en-US" sz="1800" dirty="0">
              <a:solidFill>
                <a:srgbClr val="FFFFFF"/>
              </a:solidFill>
              <a:ea typeface="微软雅黑" charset="0"/>
              <a:cs typeface="微软雅黑" charset="0"/>
            </a:endParaRPr>
          </a:p>
        </p:txBody>
      </p:sp>
      <p:sp>
        <p:nvSpPr>
          <p:cNvPr id="17411" name="文本框 6"/>
          <p:cNvSpPr txBox="1">
            <a:spLocks noChangeArrowheads="1"/>
          </p:cNvSpPr>
          <p:nvPr/>
        </p:nvSpPr>
        <p:spPr bwMode="auto">
          <a:xfrm>
            <a:off x="4075397" y="1970112"/>
            <a:ext cx="1434147" cy="60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3" tIns="45712" rIns="91423" bIns="45712">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pPr defTabSz="454840" fontAlgn="base">
              <a:spcBef>
                <a:spcPct val="0"/>
              </a:spcBef>
              <a:spcAft>
                <a:spcPct val="0"/>
              </a:spcAft>
            </a:pPr>
            <a:r>
              <a:rPr lang="en-US" altLang="zh-CN" sz="3300" b="1">
                <a:solidFill>
                  <a:srgbClr val="FFFFFF"/>
                </a:solidFill>
                <a:ea typeface="冬青黑体简体中文 W3" charset="0"/>
                <a:cs typeface="冬青黑体简体中文 W3" charset="0"/>
              </a:rPr>
              <a:t>Thanks</a:t>
            </a:r>
            <a:endParaRPr lang="zh-CN" altLang="en-US" sz="3300" b="1">
              <a:solidFill>
                <a:srgbClr val="FFFFFF"/>
              </a:solidFill>
              <a:ea typeface="冬青黑体简体中文 W3" charset="0"/>
              <a:cs typeface="冬青黑体简体中文 W3" charset="0"/>
            </a:endParaRPr>
          </a:p>
        </p:txBody>
      </p:sp>
      <p:pic>
        <p:nvPicPr>
          <p:cNvPr id="17412" name="图片 1" descr="2.e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0142" y="2114717"/>
            <a:ext cx="675872" cy="681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615917"/>
      </p:ext>
    </p:extLst>
  </p:cSld>
  <p:clrMapOvr>
    <a:masterClrMapping/>
  </p:clrMapOvr>
  <p:transition xmlns:p14="http://schemas.microsoft.com/office/powerpoint/2010/main" spd="slow">
    <p:cove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954091"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指导人</a:t>
            </a:r>
            <a:endParaRPr lang="zh-CN" altLang="en-US" sz="2000" dirty="0">
              <a:solidFill>
                <a:srgbClr val="4C4C4C"/>
              </a:solidFill>
              <a:ea typeface="微软雅黑" charset="0"/>
            </a:endParaRPr>
          </a:p>
        </p:txBody>
      </p:sp>
      <p:sp>
        <p:nvSpPr>
          <p:cNvPr id="2" name="矩形 1"/>
          <p:cNvSpPr/>
          <p:nvPr/>
        </p:nvSpPr>
        <p:spPr>
          <a:xfrm>
            <a:off x="702748" y="1381531"/>
            <a:ext cx="4572000" cy="2246769"/>
          </a:xfrm>
          <a:prstGeom prst="rect">
            <a:avLst/>
          </a:prstGeom>
        </p:spPr>
        <p:txBody>
          <a:bodyPr>
            <a:spAutoFit/>
          </a:bodyPr>
          <a:lstStyle/>
          <a:p>
            <a:pPr marL="285750" indent="-285750">
              <a:buFont typeface="Wingdings" charset="2"/>
              <a:buChar char="u"/>
            </a:pPr>
            <a:r>
              <a:rPr lang="zh-CN" altLang="en-US" sz="2800" dirty="0">
                <a:latin typeface="微软雅黑"/>
                <a:ea typeface="微软雅黑"/>
                <a:cs typeface="微软雅黑"/>
              </a:rPr>
              <a:t>什么是“指导人”</a:t>
            </a:r>
            <a:r>
              <a:rPr lang="zh-CN" altLang="en-US" sz="2800" dirty="0" smtClean="0">
                <a:latin typeface="微软雅黑"/>
                <a:ea typeface="微软雅黑"/>
                <a:cs typeface="微软雅黑"/>
              </a:rPr>
              <a:t>？</a:t>
            </a:r>
            <a:endParaRPr lang="en-US" altLang="zh-CN" sz="2800" dirty="0">
              <a:latin typeface="微软雅黑"/>
              <a:ea typeface="微软雅黑"/>
              <a:cs typeface="微软雅黑"/>
            </a:endParaRPr>
          </a:p>
          <a:p>
            <a:endParaRPr lang="en-US" altLang="zh-CN" sz="2800" dirty="0">
              <a:latin typeface="微软雅黑"/>
              <a:ea typeface="微软雅黑"/>
              <a:cs typeface="微软雅黑"/>
            </a:endParaRPr>
          </a:p>
          <a:p>
            <a:pPr marL="285750" indent="-285750">
              <a:buFont typeface="Wingdings" charset="2"/>
              <a:buChar char="u"/>
            </a:pPr>
            <a:r>
              <a:rPr lang="zh-CN" altLang="en-US" sz="2800" dirty="0">
                <a:latin typeface="微软雅黑"/>
                <a:ea typeface="微软雅黑"/>
                <a:cs typeface="微软雅黑"/>
              </a:rPr>
              <a:t>指导人最高目标</a:t>
            </a:r>
            <a:r>
              <a:rPr lang="zh-CN" altLang="en-US" sz="2800" dirty="0" smtClean="0">
                <a:latin typeface="微软雅黑"/>
                <a:ea typeface="微软雅黑"/>
                <a:cs typeface="微软雅黑"/>
              </a:rPr>
              <a:t>？</a:t>
            </a:r>
            <a:endParaRPr lang="en-US" altLang="zh-CN" sz="2800" dirty="0">
              <a:latin typeface="微软雅黑"/>
              <a:ea typeface="微软雅黑"/>
              <a:cs typeface="微软雅黑"/>
            </a:endParaRPr>
          </a:p>
          <a:p>
            <a:endParaRPr lang="en-US" altLang="zh-CN" sz="2800" dirty="0">
              <a:latin typeface="微软雅黑"/>
              <a:ea typeface="微软雅黑"/>
              <a:cs typeface="微软雅黑"/>
            </a:endParaRPr>
          </a:p>
          <a:p>
            <a:pPr marL="285750" indent="-285750">
              <a:buFont typeface="Wingdings" charset="2"/>
              <a:buChar char="u"/>
            </a:pPr>
            <a:r>
              <a:rPr lang="zh-CN" altLang="en-US" sz="2800" dirty="0">
                <a:latin typeface="微软雅黑"/>
                <a:ea typeface="微软雅黑"/>
                <a:cs typeface="微软雅黑"/>
              </a:rPr>
              <a:t>指导人该如何做？</a:t>
            </a:r>
          </a:p>
        </p:txBody>
      </p:sp>
    </p:spTree>
    <p:extLst>
      <p:ext uri="{BB962C8B-B14F-4D97-AF65-F5344CB8AC3E}">
        <p14:creationId xmlns:p14="http://schemas.microsoft.com/office/powerpoint/2010/main" val="197112880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内容占位符 2"/>
          <p:cNvSpPr>
            <a:spLocks noGrp="1"/>
          </p:cNvSpPr>
          <p:nvPr>
            <p:ph idx="1"/>
          </p:nvPr>
        </p:nvSpPr>
        <p:spPr>
          <a:xfrm>
            <a:off x="914400" y="1598260"/>
            <a:ext cx="8229600" cy="1492072"/>
          </a:xfrm>
        </p:spPr>
        <p:txBody>
          <a:bodyPr/>
          <a:lstStyle/>
          <a:p>
            <a:pPr>
              <a:buFont typeface="Wingdings" charset="2"/>
              <a:buChar char="u"/>
            </a:pPr>
            <a:r>
              <a:rPr lang="zh-CN" altLang="en-US" sz="2800" dirty="0" smtClean="0"/>
              <a:t>每</a:t>
            </a:r>
            <a:r>
              <a:rPr lang="zh-CN" altLang="en-US" sz="2800" dirty="0"/>
              <a:t>题只有一个</a:t>
            </a:r>
            <a:r>
              <a:rPr lang="zh-CN" altLang="en-US" sz="2800" dirty="0" smtClean="0"/>
              <a:t>最优解，可能会存在次优解</a:t>
            </a:r>
          </a:p>
          <a:p>
            <a:pPr marL="0" indent="0">
              <a:buNone/>
            </a:pPr>
            <a:endParaRPr lang="en-US" altLang="zh-CN" sz="2800" dirty="0" smtClean="0"/>
          </a:p>
          <a:p>
            <a:pPr>
              <a:buFont typeface="Wingdings" charset="2"/>
              <a:buChar char="u"/>
            </a:pPr>
            <a:r>
              <a:rPr lang="zh-CN" altLang="en-US" sz="2800" dirty="0"/>
              <a:t>答题</a:t>
            </a:r>
            <a:r>
              <a:rPr lang="zh-CN" altLang="en-US" sz="2800" dirty="0" smtClean="0"/>
              <a:t>者需要逐个分析各个答案的优缺点</a:t>
            </a:r>
            <a:endParaRPr lang="en-US" altLang="zh-CN" sz="2800" dirty="0" smtClean="0"/>
          </a:p>
          <a:p>
            <a:pPr marL="0" indent="0">
              <a:buNone/>
            </a:pPr>
            <a:endParaRPr lang="zh-CN" altLang="en-US" dirty="0"/>
          </a:p>
        </p:txBody>
      </p:sp>
      <p:sp>
        <p:nvSpPr>
          <p:cNvPr id="60" name="文本框 47"/>
          <p:cNvSpPr txBox="1">
            <a:spLocks noChangeArrowheads="1"/>
          </p:cNvSpPr>
          <p:nvPr/>
        </p:nvSpPr>
        <p:spPr bwMode="auto">
          <a:xfrm>
            <a:off x="702748" y="431799"/>
            <a:ext cx="1210572"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答题规则</a:t>
            </a:r>
            <a:endParaRPr lang="zh-CN" altLang="en-US" sz="2000" dirty="0">
              <a:solidFill>
                <a:srgbClr val="4C4C4C"/>
              </a:solidFill>
              <a:ea typeface="微软雅黑" charset="0"/>
            </a:endParaRPr>
          </a:p>
        </p:txBody>
      </p:sp>
    </p:spTree>
    <p:extLst>
      <p:ext uri="{BB962C8B-B14F-4D97-AF65-F5344CB8AC3E}">
        <p14:creationId xmlns:p14="http://schemas.microsoft.com/office/powerpoint/2010/main" val="82509683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310374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新人驾到：表达审核意见</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092878"/>
          </a:xfrm>
        </p:spPr>
        <p:txBody>
          <a:bodyPr/>
          <a:lstStyle/>
          <a:p>
            <a:pPr marL="0" indent="0">
              <a:lnSpc>
                <a:spcPct val="130000"/>
              </a:lnSpc>
              <a:buNone/>
            </a:pPr>
            <a:r>
              <a:rPr lang="zh-CN" altLang="en-US" sz="2400" dirty="0" smtClean="0">
                <a:solidFill>
                  <a:srgbClr val="FF0000"/>
                </a:solidFill>
                <a:latin typeface="+mj-ea"/>
                <a:ea typeface="+mj-ea"/>
              </a:rPr>
              <a:t>    </a:t>
            </a:r>
            <a:r>
              <a:rPr lang="zh-CN" altLang="en-US" sz="1600" dirty="0" smtClean="0">
                <a:solidFill>
                  <a:srgbClr val="FF0000"/>
                </a:solidFill>
              </a:rPr>
              <a:t>小山</a:t>
            </a:r>
            <a:r>
              <a:rPr lang="zh-CN" altLang="en-US" sz="1600" dirty="0" smtClean="0"/>
              <a:t>开始做入门题目</a:t>
            </a:r>
            <a:r>
              <a:rPr lang="zh-CN" altLang="en-US" sz="1600" dirty="0"/>
              <a:t>。他做题速度很快，这天提交了第一道编程题</a:t>
            </a:r>
            <a:r>
              <a:rPr lang="zh-CN" altLang="en-US" sz="1600" dirty="0" smtClean="0"/>
              <a:t>目给</a:t>
            </a:r>
            <a:r>
              <a:rPr lang="zh-CN" altLang="en-US" sz="1600" dirty="0" smtClean="0">
                <a:solidFill>
                  <a:srgbClr val="2318DE"/>
                </a:solidFill>
              </a:rPr>
              <a:t>大山</a:t>
            </a:r>
            <a:r>
              <a:rPr lang="zh-CN" altLang="en-US" sz="1600" dirty="0" smtClean="0"/>
              <a:t>。</a:t>
            </a:r>
            <a:r>
              <a:rPr lang="zh-CN" altLang="en-US" sz="1600" dirty="0" smtClean="0">
                <a:solidFill>
                  <a:srgbClr val="2318DE"/>
                </a:solidFill>
              </a:rPr>
              <a:t>大山</a:t>
            </a:r>
            <a:r>
              <a:rPr lang="zh-CN" altLang="en-US" sz="1600" dirty="0" smtClean="0"/>
              <a:t>审核代码发现总体编码风格还不错</a:t>
            </a:r>
            <a:r>
              <a:rPr lang="zh-CN" altLang="en-US" sz="1600" dirty="0"/>
              <a:t>，但是一些异常出错考虑的很不充分，这是决不能通过的</a:t>
            </a:r>
            <a:r>
              <a:rPr lang="zh-CN" altLang="en-US" sz="1600" dirty="0" smtClean="0"/>
              <a:t>。</a:t>
            </a:r>
            <a:r>
              <a:rPr lang="zh-CN" altLang="en-US" sz="1600" dirty="0" smtClean="0">
                <a:solidFill>
                  <a:srgbClr val="2318DE"/>
                </a:solidFill>
              </a:rPr>
              <a:t>大山</a:t>
            </a:r>
            <a:r>
              <a:rPr lang="zh-CN" altLang="en-US" sz="1600" dirty="0" smtClean="0"/>
              <a:t>该怎么表达</a:t>
            </a:r>
            <a:r>
              <a:rPr lang="zh-CN" altLang="en-US" sz="1600" dirty="0"/>
              <a:t>自己的审核意见呢</a:t>
            </a:r>
            <a:r>
              <a:rPr lang="zh-CN" altLang="en-US" sz="1600" dirty="0" smtClean="0"/>
              <a:t>？</a:t>
            </a:r>
            <a:endParaRPr lang="en-US" altLang="zh-CN" sz="1600" dirty="0" smtClean="0"/>
          </a:p>
          <a:p>
            <a:pPr marL="400050" lvl="1" indent="0">
              <a:lnSpc>
                <a:spcPct val="120000"/>
              </a:lnSpc>
              <a:buNone/>
            </a:pPr>
            <a:r>
              <a:rPr lang="en-US" altLang="zh-CN" sz="1800" i="1" dirty="0" smtClean="0">
                <a:latin typeface="Songti SC Regular"/>
                <a:cs typeface="Songti SC Regular"/>
              </a:rPr>
              <a:t>A</a:t>
            </a:r>
            <a:r>
              <a:rPr lang="zh-CN" altLang="en-US" sz="1800" i="1" dirty="0" smtClean="0">
                <a:latin typeface="Songti SC Regular"/>
                <a:cs typeface="Songti SC Regular"/>
              </a:rPr>
              <a:t>  直接</a:t>
            </a:r>
            <a:r>
              <a:rPr lang="zh-CN" altLang="en-US" sz="1800" i="1" dirty="0">
                <a:latin typeface="Songti SC Regular"/>
                <a:cs typeface="Songti SC Regular"/>
              </a:rPr>
              <a:t>在项目中发帖，指出异常出错考虑不充分的问题</a:t>
            </a:r>
            <a:r>
              <a:rPr lang="zh-CN" altLang="en-US" sz="1800" i="1" dirty="0" smtClean="0">
                <a:latin typeface="Songti SC Regular"/>
                <a:cs typeface="Songti SC Regular"/>
              </a:rPr>
              <a:t>。</a:t>
            </a:r>
            <a:endParaRPr lang="en-US" altLang="zh-CN" sz="1800" i="1" dirty="0">
              <a:latin typeface="Songti SC Regular"/>
              <a:cs typeface="Songti SC Regular"/>
            </a:endParaRPr>
          </a:p>
          <a:p>
            <a:pPr marL="400050" lvl="1" indent="0">
              <a:lnSpc>
                <a:spcPct val="120000"/>
              </a:lnSpc>
              <a:buNone/>
            </a:pPr>
            <a:r>
              <a:rPr lang="en-US" altLang="zh-CN" sz="1800" i="1" dirty="0" smtClean="0">
                <a:latin typeface="Songti SC Regular"/>
                <a:cs typeface="Songti SC Regular"/>
              </a:rPr>
              <a:t>B</a:t>
            </a:r>
            <a:r>
              <a:rPr lang="zh-CN" altLang="en-US" sz="1800" i="1" dirty="0" smtClean="0">
                <a:latin typeface="Songti SC Regular"/>
                <a:cs typeface="Songti SC Regular"/>
              </a:rPr>
              <a:t>  直接</a:t>
            </a:r>
            <a:r>
              <a:rPr lang="zh-CN" altLang="en-US" sz="1800" i="1" dirty="0">
                <a:latin typeface="Songti SC Regular"/>
                <a:cs typeface="Songti SC Regular"/>
              </a:rPr>
              <a:t>在项目中发帖，表扬编码风格好，然后指出异常出错</a:t>
            </a:r>
            <a:r>
              <a:rPr lang="zh-CN" altLang="en-US" sz="1800" i="1" dirty="0" smtClean="0">
                <a:latin typeface="Songti SC Regular"/>
                <a:cs typeface="Songti SC Regular"/>
              </a:rPr>
              <a:t>考 </a:t>
            </a:r>
            <a:r>
              <a:rPr lang="en-US" altLang="zh-CN" sz="1800" i="1" dirty="0" smtClean="0">
                <a:latin typeface="Songti SC Regular"/>
                <a:cs typeface="Songti SC Regular"/>
              </a:rPr>
              <a:t>  </a:t>
            </a:r>
            <a:r>
              <a:rPr lang="zh-CN" altLang="en-US" sz="1800" i="1" dirty="0" smtClean="0">
                <a:latin typeface="Songti SC Regular"/>
                <a:cs typeface="Songti SC Regular"/>
              </a:rPr>
              <a:t>虑</a:t>
            </a:r>
            <a:r>
              <a:rPr lang="zh-CN" altLang="en-US" sz="1800" i="1" dirty="0">
                <a:latin typeface="Songti SC Regular"/>
                <a:cs typeface="Songti SC Regular"/>
              </a:rPr>
              <a:t>不充分的问题</a:t>
            </a:r>
            <a:r>
              <a:rPr lang="zh-CN" altLang="en-US" sz="1800" i="1" dirty="0" smtClean="0">
                <a:latin typeface="Songti SC Regular"/>
                <a:cs typeface="Songti SC Regular"/>
              </a:rPr>
              <a:t>。</a:t>
            </a:r>
            <a:endParaRPr lang="en-US" altLang="zh-CN" sz="1800" i="1" dirty="0" smtClean="0">
              <a:latin typeface="Songti SC Regular"/>
              <a:cs typeface="Songti SC Regular"/>
            </a:endParaRPr>
          </a:p>
          <a:p>
            <a:pPr marL="400050" lvl="1" indent="0">
              <a:lnSpc>
                <a:spcPct val="120000"/>
              </a:lnSpc>
              <a:buNone/>
            </a:pPr>
            <a:r>
              <a:rPr lang="en-US" altLang="zh-CN" sz="1800" i="1" dirty="0" smtClean="0">
                <a:latin typeface="Songti SC Regular"/>
                <a:cs typeface="Songti SC Regular"/>
              </a:rPr>
              <a:t>C</a:t>
            </a:r>
            <a:r>
              <a:rPr lang="zh-CN" altLang="en-US" sz="1800" i="1" dirty="0" smtClean="0">
                <a:latin typeface="Songti SC Regular"/>
                <a:cs typeface="Songti SC Regular"/>
              </a:rPr>
              <a:t>  当面</a:t>
            </a:r>
            <a:r>
              <a:rPr lang="zh-CN" altLang="en-US" sz="1800" i="1" dirty="0">
                <a:latin typeface="Songti SC Regular"/>
                <a:cs typeface="Songti SC Regular"/>
              </a:rPr>
              <a:t>沟通，较严厉指出异常出错考虑不充分的问题</a:t>
            </a:r>
            <a:r>
              <a:rPr lang="zh-CN" altLang="en-US" sz="1800" i="1" dirty="0" smtClean="0">
                <a:latin typeface="Songti SC Regular"/>
                <a:cs typeface="Songti SC Regular"/>
              </a:rPr>
              <a:t>。</a:t>
            </a:r>
            <a:endParaRPr lang="en-US" altLang="zh-CN" sz="1800" i="1" dirty="0" smtClean="0">
              <a:latin typeface="Songti SC Regular"/>
              <a:cs typeface="Songti SC Regular"/>
            </a:endParaRPr>
          </a:p>
          <a:p>
            <a:pPr marL="400050" lvl="1" indent="0">
              <a:lnSpc>
                <a:spcPct val="120000"/>
              </a:lnSpc>
              <a:buNone/>
            </a:pPr>
            <a:r>
              <a:rPr lang="en-US" altLang="zh-CN" sz="1800" i="1" dirty="0" smtClean="0">
                <a:latin typeface="Songti SC Regular"/>
                <a:cs typeface="Songti SC Regular"/>
              </a:rPr>
              <a:t>D</a:t>
            </a:r>
            <a:r>
              <a:rPr lang="zh-CN" altLang="en-US" sz="1800" i="1" dirty="0" smtClean="0">
                <a:latin typeface="Songti SC Regular"/>
                <a:cs typeface="Songti SC Regular"/>
              </a:rPr>
              <a:t>  当面</a:t>
            </a:r>
            <a:r>
              <a:rPr lang="zh-CN" altLang="en-US" sz="1800" i="1" dirty="0">
                <a:latin typeface="Songti SC Regular"/>
                <a:cs typeface="Songti SC Regular"/>
              </a:rPr>
              <a:t>沟通，表扬其做题快、编码风格好的优点，同时正式指出异常出错考虑不充分的问题。</a:t>
            </a:r>
          </a:p>
          <a:p>
            <a:endParaRPr lang="zh-CN" altLang="en-US" sz="2400" dirty="0"/>
          </a:p>
        </p:txBody>
      </p:sp>
    </p:spTree>
    <p:extLst>
      <p:ext uri="{BB962C8B-B14F-4D97-AF65-F5344CB8AC3E}">
        <p14:creationId xmlns:p14="http://schemas.microsoft.com/office/powerpoint/2010/main" val="2818550244"/>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49297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新人驾到：不同想法</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45356"/>
            <a:ext cx="8229600" cy="3994100"/>
          </a:xfrm>
        </p:spPr>
        <p:txBody>
          <a:bodyPr/>
          <a:lstStyle/>
          <a:p>
            <a:pPr marL="0" indent="0">
              <a:lnSpc>
                <a:spcPct val="130000"/>
              </a:lnSpc>
              <a:buNone/>
            </a:pPr>
            <a:r>
              <a:rPr lang="en-US" altLang="zh-CN" sz="2000" dirty="0" smtClean="0">
                <a:solidFill>
                  <a:srgbClr val="FF0000"/>
                </a:solidFill>
              </a:rPr>
              <a:t>      </a:t>
            </a:r>
            <a:r>
              <a:rPr lang="zh-CN" altLang="en-US" sz="1600" dirty="0" smtClean="0">
                <a:solidFill>
                  <a:srgbClr val="FF0000"/>
                </a:solidFill>
              </a:rPr>
              <a:t>小天</a:t>
            </a:r>
            <a:r>
              <a:rPr lang="zh-CN" altLang="en-US" sz="1600" dirty="0" smtClean="0"/>
              <a:t>做过几个调研项目</a:t>
            </a:r>
            <a:r>
              <a:rPr lang="zh-CN" altLang="en-US" sz="1600" dirty="0"/>
              <a:t>后有不小的进步，开始有更多自己的想法了。</a:t>
            </a:r>
            <a:r>
              <a:rPr lang="zh-CN" altLang="en-US" sz="1600" dirty="0" smtClean="0">
                <a:solidFill>
                  <a:srgbClr val="FF0000"/>
                </a:solidFill>
              </a:rPr>
              <a:t>小天</a:t>
            </a:r>
            <a:r>
              <a:rPr lang="zh-CN" altLang="en-US" sz="1600" dirty="0" smtClean="0"/>
              <a:t>接手了并不紧</a:t>
            </a:r>
            <a:r>
              <a:rPr lang="zh-CN" altLang="en-US" sz="1600" dirty="0"/>
              <a:t>急的新调研项目，前期沟通中小明提出了自己的解决思路，</a:t>
            </a:r>
            <a:r>
              <a:rPr lang="zh-CN" altLang="en-US" sz="1600" dirty="0" smtClean="0">
                <a:solidFill>
                  <a:srgbClr val="2318DE"/>
                </a:solidFill>
              </a:rPr>
              <a:t>大天</a:t>
            </a:r>
            <a:r>
              <a:rPr lang="zh-CN" altLang="en-US" sz="1600" dirty="0" smtClean="0"/>
              <a:t>凭经验觉</a:t>
            </a:r>
            <a:r>
              <a:rPr lang="zh-CN" altLang="en-US" sz="1600" dirty="0"/>
              <a:t>得他的思路不可行，于是提出自己的观点。</a:t>
            </a:r>
            <a:r>
              <a:rPr lang="zh-CN" altLang="en-US" sz="1600" dirty="0" smtClean="0"/>
              <a:t>但是</a:t>
            </a:r>
            <a:r>
              <a:rPr lang="zh-CN" altLang="en-US" sz="1600" dirty="0" smtClean="0">
                <a:solidFill>
                  <a:srgbClr val="FF0000"/>
                </a:solidFill>
              </a:rPr>
              <a:t>小天</a:t>
            </a:r>
            <a:r>
              <a:rPr lang="zh-CN" altLang="en-US" sz="1600" dirty="0" smtClean="0"/>
              <a:t>很坚持</a:t>
            </a:r>
            <a:r>
              <a:rPr lang="zh-CN" altLang="en-US" sz="1600" dirty="0"/>
              <a:t>自己的判断，</a:t>
            </a:r>
            <a:r>
              <a:rPr lang="zh-CN" altLang="en-US" sz="1600" dirty="0" smtClean="0">
                <a:solidFill>
                  <a:srgbClr val="2318DE"/>
                </a:solidFill>
              </a:rPr>
              <a:t>大天</a:t>
            </a:r>
            <a:r>
              <a:rPr lang="zh-CN" altLang="en-US" sz="1600" dirty="0" smtClean="0"/>
              <a:t>也没有切实</a:t>
            </a:r>
            <a:r>
              <a:rPr lang="zh-CN" altLang="en-US" sz="1600" dirty="0"/>
              <a:t>的证据证明自己的想法更好，讨论陷入僵持状态。</a:t>
            </a:r>
            <a:r>
              <a:rPr lang="zh-CN" altLang="en-US" sz="1600" dirty="0" smtClean="0"/>
              <a:t>这时候</a:t>
            </a:r>
            <a:r>
              <a:rPr lang="zh-CN" altLang="en-US" sz="1600" dirty="0" smtClean="0">
                <a:solidFill>
                  <a:srgbClr val="2318DE"/>
                </a:solidFill>
              </a:rPr>
              <a:t>大天</a:t>
            </a:r>
            <a:r>
              <a:rPr lang="zh-CN" altLang="en-US" sz="1600" dirty="0" smtClean="0"/>
              <a:t>应该怎么办</a:t>
            </a:r>
            <a:r>
              <a:rPr lang="zh-CN" altLang="en-US" sz="1600" dirty="0"/>
              <a:t>？</a:t>
            </a:r>
            <a:endParaRPr lang="en-US" altLang="zh-CN" sz="1600" dirty="0"/>
          </a:p>
          <a:p>
            <a:pPr marL="400050" lvl="1" indent="0">
              <a:lnSpc>
                <a:spcPct val="120000"/>
              </a:lnSpc>
              <a:buNone/>
            </a:pPr>
            <a:r>
              <a:rPr lang="en-US" altLang="zh-CN" sz="1800" i="1" dirty="0"/>
              <a:t>A  </a:t>
            </a:r>
            <a:r>
              <a:rPr lang="zh-CN" altLang="en-US" sz="1800" i="1" dirty="0"/>
              <a:t>要求</a:t>
            </a:r>
            <a:r>
              <a:rPr lang="zh-CN" altLang="en-US" sz="1800" i="1" dirty="0" smtClean="0"/>
              <a:t>小天先按</a:t>
            </a:r>
            <a:r>
              <a:rPr lang="zh-CN" altLang="en-US" sz="1800" i="1" dirty="0"/>
              <a:t>照自己的思路去做，以降低项目风险。</a:t>
            </a:r>
          </a:p>
          <a:p>
            <a:pPr marL="400050" lvl="1" indent="0">
              <a:lnSpc>
                <a:spcPct val="120000"/>
              </a:lnSpc>
              <a:buNone/>
            </a:pPr>
            <a:r>
              <a:rPr lang="en-US" altLang="zh-CN" sz="1800" i="1" dirty="0"/>
              <a:t>B  </a:t>
            </a:r>
            <a:r>
              <a:rPr lang="zh-CN" altLang="en-US" sz="1800" i="1" dirty="0"/>
              <a:t>说服</a:t>
            </a:r>
            <a:r>
              <a:rPr lang="zh-CN" altLang="en-US" sz="1800" i="1" dirty="0" smtClean="0"/>
              <a:t>小天先按</a:t>
            </a:r>
            <a:r>
              <a:rPr lang="zh-CN" altLang="en-US" sz="1800" i="1" dirty="0"/>
              <a:t>照自己的想法去做，如果证明不行再按照他的想法去做。</a:t>
            </a:r>
          </a:p>
          <a:p>
            <a:pPr marL="400050" lvl="1" indent="0">
              <a:lnSpc>
                <a:spcPct val="120000"/>
              </a:lnSpc>
              <a:buNone/>
            </a:pPr>
            <a:r>
              <a:rPr lang="en-US" altLang="zh-CN" sz="1800" i="1" dirty="0"/>
              <a:t>C  </a:t>
            </a:r>
            <a:r>
              <a:rPr lang="zh-CN" altLang="en-US" sz="1800" i="1" dirty="0" smtClean="0"/>
              <a:t>先让小天按</a:t>
            </a:r>
            <a:r>
              <a:rPr lang="zh-CN" altLang="en-US" sz="1800" i="1" dirty="0"/>
              <a:t>照他的想法去做，同时严密监控，一旦发现问题及时叫停。</a:t>
            </a:r>
          </a:p>
          <a:p>
            <a:pPr marL="400050" lvl="1" indent="0">
              <a:lnSpc>
                <a:spcPct val="120000"/>
              </a:lnSpc>
              <a:buNone/>
            </a:pPr>
            <a:r>
              <a:rPr lang="en-US" altLang="zh-CN" sz="1800" i="1" dirty="0"/>
              <a:t>D  </a:t>
            </a:r>
            <a:r>
              <a:rPr lang="zh-CN" altLang="en-US" sz="1800" i="1" dirty="0" smtClean="0"/>
              <a:t>让小天按</a:t>
            </a:r>
            <a:r>
              <a:rPr lang="zh-CN" altLang="en-US" sz="1800" i="1" dirty="0"/>
              <a:t>照他的想法去做，等到他失败了再好好帮他总结</a:t>
            </a:r>
            <a:r>
              <a:rPr lang="zh-CN" altLang="en-US" sz="1800" i="1" dirty="0" smtClean="0"/>
              <a:t>。</a:t>
            </a:r>
            <a:endParaRPr lang="zh-CN" altLang="en-US" sz="1800" i="1" dirty="0"/>
          </a:p>
        </p:txBody>
      </p:sp>
    </p:spTree>
    <p:extLst>
      <p:ext uri="{BB962C8B-B14F-4D97-AF65-F5344CB8AC3E}">
        <p14:creationId xmlns:p14="http://schemas.microsoft.com/office/powerpoint/2010/main" val="84154771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49297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新人驾到：发生争执</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106989"/>
          </a:xfrm>
        </p:spPr>
        <p:txBody>
          <a:bodyPr/>
          <a:lstStyle/>
          <a:p>
            <a:pPr marL="0" indent="0">
              <a:lnSpc>
                <a:spcPct val="130000"/>
              </a:lnSpc>
              <a:buNone/>
            </a:pPr>
            <a:r>
              <a:rPr lang="zh-CN" altLang="en-US" sz="2400" dirty="0" smtClean="0">
                <a:solidFill>
                  <a:srgbClr val="FF0000"/>
                </a:solidFill>
                <a:latin typeface="+mj-ea"/>
                <a:ea typeface="+mj-ea"/>
              </a:rPr>
              <a:t>  </a:t>
            </a:r>
            <a:r>
              <a:rPr lang="zh-CN" altLang="en-US" sz="2200" dirty="0"/>
              <a:t> </a:t>
            </a:r>
            <a:r>
              <a:rPr lang="en-US" altLang="zh-CN" sz="2200" dirty="0" smtClean="0"/>
              <a:t>  </a:t>
            </a:r>
            <a:r>
              <a:rPr lang="zh-CN" altLang="en-US" sz="1600" dirty="0" smtClean="0">
                <a:solidFill>
                  <a:srgbClr val="FF0000"/>
                </a:solidFill>
              </a:rPr>
              <a:t>小阳</a:t>
            </a:r>
            <a:r>
              <a:rPr lang="zh-CN" altLang="en-US" sz="1600" dirty="0" smtClean="0"/>
              <a:t>最近的想法和见</a:t>
            </a:r>
            <a:r>
              <a:rPr lang="zh-CN" altLang="en-US" sz="1600" dirty="0"/>
              <a:t>解越来越多了。在小组讨论时，他常常有想法冒出来，但对别人的讲解还没有理解透彻，就急于表达自己的意见，并且他固执己见，因此产生争执，讨论后仍很难达成一致。</a:t>
            </a:r>
            <a:r>
              <a:rPr lang="zh-CN" altLang="en-US" sz="1600" dirty="0" smtClean="0"/>
              <a:t>跟</a:t>
            </a:r>
            <a:r>
              <a:rPr lang="zh-CN" altLang="en-US" sz="1600" dirty="0" smtClean="0">
                <a:solidFill>
                  <a:srgbClr val="2318DE"/>
                </a:solidFill>
              </a:rPr>
              <a:t>大阳</a:t>
            </a:r>
            <a:r>
              <a:rPr lang="zh-CN" altLang="en-US" sz="1600" dirty="0" smtClean="0"/>
              <a:t>也很</a:t>
            </a:r>
            <a:r>
              <a:rPr lang="zh-CN" altLang="en-US" sz="1600" dirty="0"/>
              <a:t>直接的争执，</a:t>
            </a:r>
            <a:r>
              <a:rPr lang="zh-CN" altLang="en-US" sz="1600" dirty="0" smtClean="0"/>
              <a:t>这时候</a:t>
            </a:r>
            <a:r>
              <a:rPr lang="zh-CN" altLang="en-US" sz="1600" dirty="0" smtClean="0">
                <a:solidFill>
                  <a:srgbClr val="2318DE"/>
                </a:solidFill>
              </a:rPr>
              <a:t>大阳</a:t>
            </a:r>
            <a:r>
              <a:rPr lang="zh-CN" altLang="en-US" sz="1600" dirty="0" smtClean="0"/>
              <a:t>该怎么办</a:t>
            </a:r>
            <a:r>
              <a:rPr lang="zh-CN" altLang="en-US" sz="1600" dirty="0"/>
              <a:t>？</a:t>
            </a:r>
          </a:p>
          <a:p>
            <a:pPr marL="400050" lvl="1" indent="0">
              <a:lnSpc>
                <a:spcPct val="130000"/>
              </a:lnSpc>
              <a:buNone/>
            </a:pPr>
            <a:r>
              <a:rPr lang="en-US" altLang="zh-CN" sz="1800" i="1" dirty="0"/>
              <a:t>A </a:t>
            </a:r>
            <a:r>
              <a:rPr lang="zh-CN" altLang="en-US" sz="1800" i="1" dirty="0"/>
              <a:t>继续辩论，让他明白自己考虑得根本不透彻。</a:t>
            </a:r>
          </a:p>
          <a:p>
            <a:pPr marL="400050" lvl="1" indent="0">
              <a:lnSpc>
                <a:spcPct val="130000"/>
              </a:lnSpc>
              <a:buNone/>
            </a:pPr>
            <a:r>
              <a:rPr lang="en-US" altLang="zh-CN" sz="1800" i="1" dirty="0"/>
              <a:t>B </a:t>
            </a:r>
            <a:r>
              <a:rPr lang="zh-CN" altLang="en-US" sz="1800" i="1" dirty="0"/>
              <a:t>不要继续争辩了，让他自己想明白吧。</a:t>
            </a:r>
          </a:p>
          <a:p>
            <a:pPr marL="400050" lvl="1" indent="0">
              <a:lnSpc>
                <a:spcPct val="130000"/>
              </a:lnSpc>
              <a:buNone/>
            </a:pPr>
            <a:r>
              <a:rPr lang="en-US" altLang="zh-CN" sz="1800" i="1" dirty="0"/>
              <a:t>C </a:t>
            </a:r>
            <a:r>
              <a:rPr lang="zh-CN" altLang="en-US" sz="1800" i="1" dirty="0"/>
              <a:t>已经浪费时间在讨论上，拍个自己觉得合理方案结束讨论。</a:t>
            </a:r>
          </a:p>
          <a:p>
            <a:pPr marL="400050" lvl="1" indent="0">
              <a:lnSpc>
                <a:spcPct val="130000"/>
              </a:lnSpc>
              <a:buNone/>
            </a:pPr>
            <a:r>
              <a:rPr lang="en-US" altLang="zh-CN" sz="1800" i="1" dirty="0"/>
              <a:t>D </a:t>
            </a:r>
            <a:r>
              <a:rPr lang="zh-CN" altLang="en-US" sz="1800" i="1" dirty="0"/>
              <a:t>耐心听他讲解，尽力去理解他的思路，逐步指出问题所在</a:t>
            </a:r>
            <a:r>
              <a:rPr lang="zh-CN" altLang="en-US" sz="2000" dirty="0"/>
              <a:t>。</a:t>
            </a:r>
            <a:endParaRPr lang="zh-CN" altLang="en-US" sz="2400" dirty="0"/>
          </a:p>
        </p:txBody>
      </p:sp>
    </p:spTree>
    <p:extLst>
      <p:ext uri="{BB962C8B-B14F-4D97-AF65-F5344CB8AC3E}">
        <p14:creationId xmlns:p14="http://schemas.microsoft.com/office/powerpoint/2010/main" val="225397244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49297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新人驾到：严重问题</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831900"/>
            <a:ext cx="8229600" cy="4121100"/>
          </a:xfrm>
        </p:spPr>
        <p:txBody>
          <a:bodyPr/>
          <a:lstStyle/>
          <a:p>
            <a:pPr marL="0" indent="0">
              <a:lnSpc>
                <a:spcPct val="130000"/>
              </a:lnSpc>
              <a:buNone/>
            </a:pPr>
            <a:r>
              <a:rPr lang="en-US" altLang="zh-CN" sz="2000" dirty="0" smtClean="0">
                <a:solidFill>
                  <a:srgbClr val="FF0000"/>
                </a:solidFill>
              </a:rPr>
              <a:t>      </a:t>
            </a:r>
            <a:r>
              <a:rPr lang="zh-CN" altLang="en-US" sz="1600" dirty="0" smtClean="0">
                <a:solidFill>
                  <a:srgbClr val="FF0000"/>
                </a:solidFill>
              </a:rPr>
              <a:t>小李</a:t>
            </a:r>
            <a:r>
              <a:rPr lang="zh-CN" altLang="en-US" sz="1600" dirty="0" smtClean="0"/>
              <a:t>的调</a:t>
            </a:r>
            <a:r>
              <a:rPr lang="zh-CN" altLang="en-US" sz="1600" dirty="0"/>
              <a:t>研在延期了几天后终于提交了，调研报告数据说明充分，分析非常详细，但可惜的是没有能抓住重点，后续的计划在优先级安排上也存在严重问题。</a:t>
            </a:r>
            <a:r>
              <a:rPr lang="zh-CN" altLang="en-US" sz="1600" dirty="0" smtClean="0">
                <a:solidFill>
                  <a:srgbClr val="2318DE"/>
                </a:solidFill>
              </a:rPr>
              <a:t>大李</a:t>
            </a:r>
            <a:r>
              <a:rPr lang="zh-CN" altLang="en-US" sz="1600" dirty="0" smtClean="0"/>
              <a:t>觉得从数据看已经很</a:t>
            </a:r>
            <a:r>
              <a:rPr lang="zh-CN" altLang="en-US" sz="1600" dirty="0"/>
              <a:t>清楚的事情了，怎么这么简单</a:t>
            </a:r>
            <a:r>
              <a:rPr lang="zh-CN" altLang="en-US" sz="1600" dirty="0" smtClean="0"/>
              <a:t>的事情</a:t>
            </a:r>
            <a:r>
              <a:rPr lang="zh-CN" altLang="en-US" sz="1600" dirty="0" smtClean="0">
                <a:solidFill>
                  <a:srgbClr val="FF0000"/>
                </a:solidFill>
              </a:rPr>
              <a:t>小李</a:t>
            </a:r>
            <a:r>
              <a:rPr lang="zh-CN" altLang="en-US" sz="1600" dirty="0" smtClean="0"/>
              <a:t>却做不好呢</a:t>
            </a:r>
            <a:r>
              <a:rPr lang="zh-CN" altLang="en-US" sz="1600" dirty="0"/>
              <a:t>？他该怎么办？</a:t>
            </a:r>
          </a:p>
          <a:p>
            <a:pPr marL="400050" lvl="1" indent="0">
              <a:buNone/>
            </a:pPr>
            <a:r>
              <a:rPr lang="en-US" altLang="zh-CN" sz="1800" i="1" dirty="0"/>
              <a:t>A  </a:t>
            </a:r>
            <a:r>
              <a:rPr lang="zh-CN" altLang="en-US" sz="1800" i="1" dirty="0"/>
              <a:t>发邮件给</a:t>
            </a:r>
            <a:r>
              <a:rPr lang="zh-CN" altLang="en-US" sz="1800" i="1" dirty="0" smtClean="0"/>
              <a:t>小李，</a:t>
            </a:r>
            <a:r>
              <a:rPr lang="zh-CN" altLang="en-US" sz="1800" i="1" dirty="0"/>
              <a:t>为了加深印象抄送全组，直接指出问题，严厉批评。</a:t>
            </a:r>
          </a:p>
          <a:p>
            <a:pPr marL="400050" lvl="1" indent="0">
              <a:buNone/>
            </a:pPr>
            <a:r>
              <a:rPr lang="en-US" altLang="zh-CN" sz="1800" i="1" dirty="0"/>
              <a:t>B  </a:t>
            </a:r>
            <a:r>
              <a:rPr lang="zh-CN" altLang="en-US" sz="1800" i="1" dirty="0"/>
              <a:t>直接指出其中的问题，让</a:t>
            </a:r>
            <a:r>
              <a:rPr lang="zh-CN" altLang="en-US" sz="1800" i="1" dirty="0" smtClean="0"/>
              <a:t>小李重新分析</a:t>
            </a:r>
            <a:r>
              <a:rPr lang="zh-CN" altLang="en-US" sz="1800" i="1" dirty="0"/>
              <a:t>。</a:t>
            </a:r>
          </a:p>
          <a:p>
            <a:pPr marL="400050" lvl="1" indent="0">
              <a:buNone/>
            </a:pPr>
            <a:r>
              <a:rPr lang="en-US" altLang="zh-CN" sz="1800" i="1" dirty="0"/>
              <a:t>C  </a:t>
            </a:r>
            <a:r>
              <a:rPr lang="zh-CN" altLang="en-US" sz="1800" i="1" dirty="0"/>
              <a:t>调研报告分析很详细，需要表扬，同时指出最后判断的不足，</a:t>
            </a:r>
            <a:r>
              <a:rPr lang="zh-CN" altLang="en-US" sz="1800" i="1" dirty="0" smtClean="0"/>
              <a:t>与小李一起分析问题并帮</a:t>
            </a:r>
            <a:r>
              <a:rPr lang="zh-CN" altLang="en-US" sz="1800" i="1" dirty="0"/>
              <a:t>助他养成正确的分析问题的方法</a:t>
            </a:r>
          </a:p>
          <a:p>
            <a:pPr marL="400050" lvl="1" indent="0">
              <a:buNone/>
            </a:pPr>
            <a:r>
              <a:rPr lang="en-US" altLang="zh-CN" sz="1800" i="1" dirty="0"/>
              <a:t>D  </a:t>
            </a:r>
            <a:r>
              <a:rPr lang="zh-CN" altLang="en-US" sz="1800" i="1" dirty="0"/>
              <a:t>反馈给经理，找经</a:t>
            </a:r>
            <a:r>
              <a:rPr lang="zh-CN" altLang="en-US" sz="1800" i="1" dirty="0" smtClean="0"/>
              <a:t>理来解决这个问题所在</a:t>
            </a:r>
            <a:r>
              <a:rPr lang="zh-CN" altLang="en-US" sz="1800" i="1" dirty="0"/>
              <a:t>。</a:t>
            </a:r>
          </a:p>
        </p:txBody>
      </p:sp>
    </p:spTree>
    <p:extLst>
      <p:ext uri="{BB962C8B-B14F-4D97-AF65-F5344CB8AC3E}">
        <p14:creationId xmlns:p14="http://schemas.microsoft.com/office/powerpoint/2010/main" val="649527670"/>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图片 46" descr="back.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5071637"/>
            <a:ext cx="9144000" cy="7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文本框 47"/>
          <p:cNvSpPr txBox="1">
            <a:spLocks noChangeArrowheads="1"/>
          </p:cNvSpPr>
          <p:nvPr/>
        </p:nvSpPr>
        <p:spPr bwMode="auto">
          <a:xfrm>
            <a:off x="702748" y="431799"/>
            <a:ext cx="2492974"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2" tIns="45716" rIns="91432" bIns="45716">
            <a:spAutoFit/>
          </a:bodyPr>
          <a:lstStyle>
            <a:lvl1pPr>
              <a:defRPr kumimoji="1" sz="2400">
                <a:solidFill>
                  <a:schemeClr val="tx1"/>
                </a:solidFill>
                <a:latin typeface="Calibri" charset="0"/>
                <a:ea typeface="宋体" charset="0"/>
                <a:cs typeface="宋体" charset="0"/>
              </a:defRPr>
            </a:lvl1pPr>
            <a:lvl2pPr marL="742950" indent="-285750">
              <a:defRPr kumimoji="1" sz="2400">
                <a:solidFill>
                  <a:schemeClr val="tx1"/>
                </a:solidFill>
                <a:latin typeface="Calibri" charset="0"/>
                <a:ea typeface="宋体" charset="0"/>
              </a:defRPr>
            </a:lvl2pPr>
            <a:lvl3pPr marL="1143000" indent="-228600">
              <a:defRPr kumimoji="1" sz="2400">
                <a:solidFill>
                  <a:schemeClr val="tx1"/>
                </a:solidFill>
                <a:latin typeface="Calibri" charset="0"/>
                <a:ea typeface="宋体" charset="0"/>
              </a:defRPr>
            </a:lvl3pPr>
            <a:lvl4pPr marL="1600200" indent="-228600">
              <a:defRPr kumimoji="1" sz="2400">
                <a:solidFill>
                  <a:schemeClr val="tx1"/>
                </a:solidFill>
                <a:latin typeface="Calibri" charset="0"/>
                <a:ea typeface="宋体" charset="0"/>
              </a:defRPr>
            </a:lvl4pPr>
            <a:lvl5pPr marL="2057400" indent="-228600">
              <a:defRPr kumimoji="1" sz="2400">
                <a:solidFill>
                  <a:schemeClr val="tx1"/>
                </a:solidFill>
                <a:latin typeface="Calibri" charset="0"/>
                <a:ea typeface="宋体" charset="0"/>
              </a:defRPr>
            </a:lvl5pPr>
            <a:lvl6pPr marL="2514600" indent="-228600" defTabSz="823913" fontAlgn="base">
              <a:spcBef>
                <a:spcPct val="0"/>
              </a:spcBef>
              <a:spcAft>
                <a:spcPct val="0"/>
              </a:spcAft>
              <a:defRPr kumimoji="1" sz="2400">
                <a:solidFill>
                  <a:schemeClr val="tx1"/>
                </a:solidFill>
                <a:latin typeface="Calibri" charset="0"/>
                <a:ea typeface="宋体" charset="0"/>
              </a:defRPr>
            </a:lvl6pPr>
            <a:lvl7pPr marL="2971800" indent="-228600" defTabSz="823913" fontAlgn="base">
              <a:spcBef>
                <a:spcPct val="0"/>
              </a:spcBef>
              <a:spcAft>
                <a:spcPct val="0"/>
              </a:spcAft>
              <a:defRPr kumimoji="1" sz="2400">
                <a:solidFill>
                  <a:schemeClr val="tx1"/>
                </a:solidFill>
                <a:latin typeface="Calibri" charset="0"/>
                <a:ea typeface="宋体" charset="0"/>
              </a:defRPr>
            </a:lvl7pPr>
            <a:lvl8pPr marL="3429000" indent="-228600" defTabSz="823913" fontAlgn="base">
              <a:spcBef>
                <a:spcPct val="0"/>
              </a:spcBef>
              <a:spcAft>
                <a:spcPct val="0"/>
              </a:spcAft>
              <a:defRPr kumimoji="1" sz="2400">
                <a:solidFill>
                  <a:schemeClr val="tx1"/>
                </a:solidFill>
                <a:latin typeface="Calibri" charset="0"/>
                <a:ea typeface="宋体" charset="0"/>
              </a:defRPr>
            </a:lvl8pPr>
            <a:lvl9pPr marL="3886200" indent="-228600" defTabSz="823913" fontAlgn="base">
              <a:spcBef>
                <a:spcPct val="0"/>
              </a:spcBef>
              <a:spcAft>
                <a:spcPct val="0"/>
              </a:spcAft>
              <a:defRPr kumimoji="1" sz="2400">
                <a:solidFill>
                  <a:schemeClr val="tx1"/>
                </a:solidFill>
                <a:latin typeface="Calibri" charset="0"/>
                <a:ea typeface="宋体" charset="0"/>
              </a:defRPr>
            </a:lvl9pPr>
          </a:lstStyle>
          <a:p>
            <a:r>
              <a:rPr lang="zh-CN" altLang="en-US" sz="2000" dirty="0" smtClean="0">
                <a:solidFill>
                  <a:srgbClr val="4C4C4C"/>
                </a:solidFill>
                <a:ea typeface="微软雅黑" charset="0"/>
              </a:rPr>
              <a:t>新人驾到：反复错误</a:t>
            </a:r>
            <a:endParaRPr lang="zh-CN" altLang="en-US" sz="2000" dirty="0">
              <a:solidFill>
                <a:srgbClr val="4C4C4C"/>
              </a:solidFill>
              <a:ea typeface="微软雅黑" charset="0"/>
            </a:endParaRPr>
          </a:p>
        </p:txBody>
      </p:sp>
      <p:sp>
        <p:nvSpPr>
          <p:cNvPr id="42" name="内容占位符 2"/>
          <p:cNvSpPr>
            <a:spLocks noGrp="1"/>
          </p:cNvSpPr>
          <p:nvPr>
            <p:ph idx="1"/>
          </p:nvPr>
        </p:nvSpPr>
        <p:spPr>
          <a:xfrm>
            <a:off x="448748" y="690789"/>
            <a:ext cx="8229600" cy="4883298"/>
          </a:xfrm>
        </p:spPr>
        <p:txBody>
          <a:bodyPr/>
          <a:lstStyle/>
          <a:p>
            <a:pPr marL="0" indent="0">
              <a:lnSpc>
                <a:spcPct val="130000"/>
              </a:lnSpc>
              <a:buNone/>
            </a:pPr>
            <a:r>
              <a:rPr lang="zh-CN" altLang="en-US" sz="2400" dirty="0" smtClean="0">
                <a:solidFill>
                  <a:srgbClr val="FF0000"/>
                </a:solidFill>
                <a:latin typeface="+mj-ea"/>
                <a:ea typeface="+mj-ea"/>
              </a:rPr>
              <a:t>    </a:t>
            </a:r>
            <a:r>
              <a:rPr lang="zh-CN" altLang="en-US" sz="2200" dirty="0"/>
              <a:t> </a:t>
            </a:r>
            <a:r>
              <a:rPr lang="zh-CN" altLang="en-US" sz="1600" dirty="0" smtClean="0">
                <a:solidFill>
                  <a:srgbClr val="FF0000"/>
                </a:solidFill>
              </a:rPr>
              <a:t>小王</a:t>
            </a:r>
            <a:r>
              <a:rPr lang="zh-CN" altLang="en-US" sz="1600" dirty="0" smtClean="0"/>
              <a:t>入职已经</a:t>
            </a:r>
            <a:r>
              <a:rPr lang="en-US" altLang="zh-CN" sz="1600" dirty="0"/>
              <a:t>3</a:t>
            </a:r>
            <a:r>
              <a:rPr lang="zh-CN" altLang="en-US" sz="1600" dirty="0"/>
              <a:t>个多月，已经完成接手小组内的模块若干，但是</a:t>
            </a:r>
            <a:r>
              <a:rPr lang="zh-CN" altLang="en-US" sz="1600" dirty="0" smtClean="0">
                <a:solidFill>
                  <a:srgbClr val="FF0000"/>
                </a:solidFill>
              </a:rPr>
              <a:t>小王</a:t>
            </a:r>
            <a:r>
              <a:rPr lang="zh-CN" altLang="en-US" sz="1600" dirty="0" smtClean="0"/>
              <a:t>同学对送测</a:t>
            </a:r>
            <a:r>
              <a:rPr lang="zh-CN" altLang="en-US" sz="1600" dirty="0"/>
              <a:t>，审核，上线等流程总是心不在焉，模块升级经常不经审核就提交测试，再被打回；线上配置修改操作不经</a:t>
            </a:r>
            <a:r>
              <a:rPr lang="zh-CN" altLang="en-US" sz="1600" dirty="0" smtClean="0">
                <a:solidFill>
                  <a:srgbClr val="0000FF"/>
                </a:solidFill>
              </a:rPr>
              <a:t>大王</a:t>
            </a:r>
            <a:r>
              <a:rPr lang="zh-CN" altLang="en-US" sz="1600" dirty="0" smtClean="0"/>
              <a:t>的复查</a:t>
            </a:r>
            <a:r>
              <a:rPr lang="zh-CN" altLang="en-US" sz="1600" dirty="0"/>
              <a:t>，直接交</a:t>
            </a:r>
            <a:r>
              <a:rPr lang="zh-CN" altLang="en-US" sz="1600" dirty="0" smtClean="0"/>
              <a:t>由</a:t>
            </a:r>
            <a:r>
              <a:rPr lang="en-US" altLang="zh-CN" sz="1600" dirty="0" smtClean="0"/>
              <a:t>SRE</a:t>
            </a:r>
            <a:r>
              <a:rPr lang="zh-CN" altLang="en-US" sz="1600" dirty="0" smtClean="0"/>
              <a:t>操作</a:t>
            </a:r>
            <a:r>
              <a:rPr lang="zh-CN" altLang="en-US" sz="1600" dirty="0"/>
              <a:t>等。</a:t>
            </a:r>
            <a:r>
              <a:rPr lang="zh-CN" altLang="en-US" sz="1600" dirty="0" smtClean="0">
                <a:solidFill>
                  <a:srgbClr val="0000FF"/>
                </a:solidFill>
              </a:rPr>
              <a:t>大王</a:t>
            </a:r>
            <a:r>
              <a:rPr lang="zh-CN" altLang="en-US" sz="1600" dirty="0" smtClean="0"/>
              <a:t>已经多次劝导</a:t>
            </a:r>
            <a:r>
              <a:rPr lang="zh-CN" altLang="en-US" sz="1600" dirty="0"/>
              <a:t>，但是无效。</a:t>
            </a:r>
            <a:r>
              <a:rPr lang="zh-CN" altLang="en-US" sz="1600" dirty="0" smtClean="0"/>
              <a:t>令</a:t>
            </a:r>
            <a:r>
              <a:rPr lang="zh-CN" altLang="en-US" sz="1600" dirty="0" smtClean="0">
                <a:solidFill>
                  <a:srgbClr val="0000FF"/>
                </a:solidFill>
              </a:rPr>
              <a:t>大王</a:t>
            </a:r>
            <a:r>
              <a:rPr lang="zh-CN" altLang="en-US" sz="1600" dirty="0" smtClean="0"/>
              <a:t>更郁闷</a:t>
            </a:r>
            <a:r>
              <a:rPr lang="zh-CN" altLang="en-US" sz="1600" dirty="0"/>
              <a:t>的是，对</a:t>
            </a:r>
            <a:r>
              <a:rPr lang="zh-CN" altLang="en-US" sz="1600" dirty="0" smtClean="0">
                <a:solidFill>
                  <a:srgbClr val="FF0000"/>
                </a:solidFill>
              </a:rPr>
              <a:t>小王</a:t>
            </a:r>
            <a:r>
              <a:rPr lang="zh-CN" altLang="en-US" sz="1600" dirty="0" smtClean="0"/>
              <a:t>，</a:t>
            </a:r>
            <a:r>
              <a:rPr lang="zh-CN" altLang="en-US" sz="1600" dirty="0"/>
              <a:t>一直不能确定究竟是什么原因导致他经常犯错。在</a:t>
            </a:r>
            <a:r>
              <a:rPr lang="zh-CN" altLang="en-US" sz="1600" dirty="0" smtClean="0">
                <a:solidFill>
                  <a:srgbClr val="FF0000"/>
                </a:solidFill>
              </a:rPr>
              <a:t>小王</a:t>
            </a:r>
            <a:r>
              <a:rPr lang="zh-CN" altLang="en-US" sz="1600" dirty="0" smtClean="0"/>
              <a:t>再次忽略审核</a:t>
            </a:r>
            <a:r>
              <a:rPr lang="zh-CN" altLang="en-US" sz="1600" dirty="0"/>
              <a:t>后，</a:t>
            </a:r>
            <a:r>
              <a:rPr lang="zh-CN" altLang="en-US" sz="1600" dirty="0" smtClean="0">
                <a:solidFill>
                  <a:srgbClr val="0000FF"/>
                </a:solidFill>
              </a:rPr>
              <a:t>大王</a:t>
            </a:r>
            <a:r>
              <a:rPr lang="zh-CN" altLang="en-US" sz="1600" dirty="0" smtClean="0"/>
              <a:t>下定决</a:t>
            </a:r>
            <a:r>
              <a:rPr lang="zh-CN" altLang="en-US" sz="1600" dirty="0"/>
              <a:t>心：</a:t>
            </a:r>
            <a:r>
              <a:rPr lang="zh-CN" altLang="en-US" sz="1600" dirty="0" smtClean="0"/>
              <a:t>一定要想办法让</a:t>
            </a:r>
            <a:r>
              <a:rPr lang="zh-CN" altLang="en-US" sz="1600" dirty="0" smtClean="0">
                <a:solidFill>
                  <a:srgbClr val="FF0000"/>
                </a:solidFill>
              </a:rPr>
              <a:t>小王</a:t>
            </a:r>
            <a:r>
              <a:rPr lang="zh-CN" altLang="en-US" sz="1600" dirty="0" smtClean="0"/>
              <a:t>彻底杜绝屡犯错误</a:t>
            </a:r>
            <a:r>
              <a:rPr lang="zh-CN" altLang="en-US" sz="1600" dirty="0"/>
              <a:t>的毛病。那么</a:t>
            </a:r>
            <a:r>
              <a:rPr lang="zh-CN" altLang="en-US" sz="1600" dirty="0" smtClean="0">
                <a:solidFill>
                  <a:srgbClr val="0000FF"/>
                </a:solidFill>
              </a:rPr>
              <a:t>大王</a:t>
            </a:r>
            <a:r>
              <a:rPr lang="zh-CN" altLang="en-US" sz="1600" dirty="0" smtClean="0"/>
              <a:t>最好采</a:t>
            </a:r>
            <a:r>
              <a:rPr lang="zh-CN" altLang="en-US" sz="1600" dirty="0"/>
              <a:t>取：</a:t>
            </a:r>
          </a:p>
          <a:p>
            <a:pPr marL="400050" lvl="1" indent="0">
              <a:lnSpc>
                <a:spcPct val="120000"/>
              </a:lnSpc>
              <a:buNone/>
            </a:pPr>
            <a:r>
              <a:rPr lang="en-US" altLang="zh-CN" sz="1800" i="1" dirty="0"/>
              <a:t>A  </a:t>
            </a:r>
            <a:r>
              <a:rPr lang="zh-CN" altLang="en-US" sz="1800" i="1" dirty="0" smtClean="0"/>
              <a:t>当面警告小王如果再犯类似错误</a:t>
            </a:r>
            <a:r>
              <a:rPr lang="zh-CN" altLang="en-US" sz="1800" i="1" dirty="0"/>
              <a:t>，他将会得到更严重的惩罚；</a:t>
            </a:r>
          </a:p>
          <a:p>
            <a:pPr marL="400050" lvl="1" indent="0">
              <a:lnSpc>
                <a:spcPct val="120000"/>
              </a:lnSpc>
              <a:buNone/>
            </a:pPr>
            <a:r>
              <a:rPr lang="en-US" altLang="zh-CN" sz="1800" i="1" dirty="0"/>
              <a:t>B  </a:t>
            </a:r>
            <a:r>
              <a:rPr lang="zh-CN" altLang="en-US" sz="1800" i="1" dirty="0"/>
              <a:t>向经理汇报</a:t>
            </a:r>
            <a:r>
              <a:rPr lang="zh-CN" altLang="en-US" sz="1800" i="1" dirty="0" smtClean="0"/>
              <a:t>小王的情况</a:t>
            </a:r>
            <a:r>
              <a:rPr lang="zh-CN" altLang="en-US" sz="1800" i="1" dirty="0"/>
              <a:t>，调整</a:t>
            </a:r>
            <a:r>
              <a:rPr lang="zh-CN" altLang="en-US" sz="1800" i="1" dirty="0" smtClean="0"/>
              <a:t>小王的工作范围</a:t>
            </a:r>
            <a:r>
              <a:rPr lang="zh-CN" altLang="en-US" sz="1800" i="1" dirty="0"/>
              <a:t>，让他减少犯错误的机会，并警告他若果再犯类似错误，他将会得到更严重的惩罚；</a:t>
            </a:r>
          </a:p>
          <a:p>
            <a:pPr marL="400050" lvl="1" indent="0">
              <a:lnSpc>
                <a:spcPct val="120000"/>
              </a:lnSpc>
              <a:buNone/>
            </a:pPr>
            <a:r>
              <a:rPr lang="en-US" altLang="zh-CN" sz="1800" i="1" dirty="0"/>
              <a:t>C  </a:t>
            </a:r>
            <a:r>
              <a:rPr lang="zh-CN" altLang="en-US" sz="1800" i="1" dirty="0"/>
              <a:t>密切督导</a:t>
            </a:r>
            <a:r>
              <a:rPr lang="zh-CN" altLang="en-US" sz="1800" i="1" dirty="0" smtClean="0"/>
              <a:t>小王的</a:t>
            </a:r>
            <a:r>
              <a:rPr lang="zh-CN" altLang="en-US" sz="1800" i="1" dirty="0"/>
              <a:t>工作，除了要求他定期反馈，还要随时检查他执行流程的情况，同时告诉他，如果在犯类似错误，他将会面对严厉的惩罚；</a:t>
            </a:r>
          </a:p>
          <a:p>
            <a:pPr marL="400050" lvl="1" indent="0">
              <a:lnSpc>
                <a:spcPct val="120000"/>
              </a:lnSpc>
              <a:buNone/>
            </a:pPr>
            <a:r>
              <a:rPr lang="en-US" altLang="zh-CN" sz="1800" i="1" dirty="0"/>
              <a:t>D  </a:t>
            </a:r>
            <a:r>
              <a:rPr lang="zh-CN" altLang="en-US" sz="1800" i="1" dirty="0"/>
              <a:t>反省自己指导</a:t>
            </a:r>
            <a:r>
              <a:rPr lang="zh-CN" altLang="en-US" sz="1800" i="1" dirty="0" smtClean="0"/>
              <a:t>小王的缺失</a:t>
            </a:r>
            <a:r>
              <a:rPr lang="zh-CN" altLang="en-US" sz="1800" i="1" dirty="0"/>
              <a:t>，采取一些调整的行动。同时，要求</a:t>
            </a:r>
            <a:r>
              <a:rPr lang="zh-CN" altLang="en-US" sz="1800" i="1" dirty="0" smtClean="0"/>
              <a:t>小王能</a:t>
            </a:r>
            <a:r>
              <a:rPr lang="zh-CN" altLang="en-US" sz="1800" i="1" dirty="0"/>
              <a:t>反省自己的过失，提出改进计划。</a:t>
            </a:r>
          </a:p>
          <a:p>
            <a:endParaRPr lang="zh-CN" altLang="en-US" sz="2400" dirty="0"/>
          </a:p>
        </p:txBody>
      </p:sp>
    </p:spTree>
    <p:extLst>
      <p:ext uri="{BB962C8B-B14F-4D97-AF65-F5344CB8AC3E}">
        <p14:creationId xmlns:p14="http://schemas.microsoft.com/office/powerpoint/2010/main" val="3665132757"/>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猫眼ppt格式模板">
  <a:themeElements>
    <a:clrScheme name="广场">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猫眼ppt格式模板.potx</Template>
  <TotalTime>37731</TotalTime>
  <Words>2566</Words>
  <Application>Microsoft Macintosh PowerPoint</Application>
  <PresentationFormat>全屏显示(16:9)</PresentationFormat>
  <Paragraphs>251</Paragraphs>
  <Slides>24</Slides>
  <Notes>21</Notes>
  <HiddenSlides>0</HiddenSlides>
  <MMClips>0</MMClips>
  <ScaleCrop>false</ScaleCrop>
  <HeadingPairs>
    <vt:vector size="4" baseType="variant">
      <vt:variant>
        <vt:lpstr>主题</vt:lpstr>
      </vt:variant>
      <vt:variant>
        <vt:i4>2</vt:i4>
      </vt:variant>
      <vt:variant>
        <vt:lpstr>幻灯片标题</vt:lpstr>
      </vt:variant>
      <vt:variant>
        <vt:i4>24</vt:i4>
      </vt:variant>
    </vt:vector>
  </HeadingPairs>
  <TitlesOfParts>
    <vt:vector size="26" baseType="lpstr">
      <vt:lpstr>猫眼ppt格式模板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猫眼票房预测</dc:title>
  <dc:creator>yz zhao</dc:creator>
  <cp:lastModifiedBy>露 甘</cp:lastModifiedBy>
  <cp:revision>569</cp:revision>
  <dcterms:created xsi:type="dcterms:W3CDTF">2016-11-17T07:55:43Z</dcterms:created>
  <dcterms:modified xsi:type="dcterms:W3CDTF">2017-03-30T05:55:40Z</dcterms:modified>
</cp:coreProperties>
</file>